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  <p:sldMasterId id="2147483780" r:id="rId3"/>
    <p:sldMasterId id="2147483816" r:id="rId4"/>
    <p:sldMasterId id="2147483828" r:id="rId5"/>
    <p:sldMasterId id="2147483840" r:id="rId6"/>
    <p:sldMasterId id="2147483852" r:id="rId7"/>
    <p:sldMasterId id="2147483864" r:id="rId8"/>
    <p:sldMasterId id="2147483876" r:id="rId9"/>
    <p:sldMasterId id="2147483888" r:id="rId10"/>
  </p:sldMasterIdLst>
  <p:notesMasterIdLst>
    <p:notesMasterId r:id="rId31"/>
  </p:notesMasterIdLst>
  <p:sldIdLst>
    <p:sldId id="256" r:id="rId11"/>
    <p:sldId id="257" r:id="rId12"/>
    <p:sldId id="258" r:id="rId13"/>
    <p:sldId id="259" r:id="rId14"/>
    <p:sldId id="261" r:id="rId15"/>
    <p:sldId id="260" r:id="rId16"/>
    <p:sldId id="272" r:id="rId17"/>
    <p:sldId id="273" r:id="rId18"/>
    <p:sldId id="274" r:id="rId19"/>
    <p:sldId id="275" r:id="rId20"/>
    <p:sldId id="265" r:id="rId21"/>
    <p:sldId id="262" r:id="rId22"/>
    <p:sldId id="266" r:id="rId23"/>
    <p:sldId id="264" r:id="rId24"/>
    <p:sldId id="263" r:id="rId25"/>
    <p:sldId id="267" r:id="rId26"/>
    <p:sldId id="268" r:id="rId27"/>
    <p:sldId id="269" r:id="rId28"/>
    <p:sldId id="270" r:id="rId29"/>
    <p:sldId id="271" r:id="rId30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C30A27-70E1-4170-B8B7-0C3FB05B786E}" type="datetimeFigureOut">
              <a:rPr lang="id-ID" smtClean="0"/>
              <a:t>07/04/2018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96A43C-BE75-42C4-96E3-C3FF669FB9E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55655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6A43C-BE75-42C4-96E3-C3FF669FB9E9}" type="slidenum">
              <a:rPr lang="id-ID" smtClean="0"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58838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2620-8FC2-471D-BAFE-D2FB03FB76FB}" type="datetimeFigureOut">
              <a:rPr lang="id-ID" smtClean="0"/>
              <a:t>07/04/2018</a:t>
            </a:fld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EFF4E4-E909-4B49-A16B-16D128DD2067}" type="slidenum">
              <a:rPr lang="id-ID" smtClean="0"/>
              <a:t>‹#›</a:t>
            </a:fld>
            <a:endParaRPr lang="id-ID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2620-8FC2-471D-BAFE-D2FB03FB76FB}" type="datetimeFigureOut">
              <a:rPr lang="id-ID" smtClean="0"/>
              <a:t>07/04/2018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FF4E4-E909-4B49-A16B-16D128DD206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D8EE2620-8FC2-471D-BAFE-D2FB03FB76FB}" type="datetimeFigureOut">
              <a:rPr lang="id-ID" smtClean="0"/>
              <a:t>07/04/2018</a:t>
            </a:fld>
            <a:endParaRPr lang="id-ID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EFF4E4-E909-4B49-A16B-16D128DD2067}" type="slidenum">
              <a:rPr lang="id-ID" smtClean="0"/>
              <a:t>‹#›</a:t>
            </a:fld>
            <a:endParaRPr lang="id-ID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8EE2620-8FC2-471D-BAFE-D2FB03FB76FB}" type="datetimeFigureOut">
              <a:rPr lang="id-ID" smtClean="0"/>
              <a:t>07/04/2018</a:t>
            </a:fld>
            <a:endParaRPr lang="id-ID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9EFF4E4-E909-4B49-A16B-16D128DD2067}" type="slidenum">
              <a:rPr lang="id-ID" smtClean="0"/>
              <a:t>‹#›</a:t>
            </a:fld>
            <a:endParaRPr lang="id-ID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2620-8FC2-471D-BAFE-D2FB03FB76FB}" type="datetimeFigureOut">
              <a:rPr lang="id-ID" smtClean="0"/>
              <a:t>07/04/2018</a:t>
            </a:fld>
            <a:endParaRPr lang="id-ID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EFF4E4-E909-4B49-A16B-16D128DD2067}" type="slidenum">
              <a:rPr lang="id-ID" smtClean="0"/>
              <a:t>‹#›</a:t>
            </a:fld>
            <a:endParaRPr lang="id-ID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8EE2620-8FC2-471D-BAFE-D2FB03FB76FB}" type="datetimeFigureOut">
              <a:rPr lang="id-ID" smtClean="0"/>
              <a:t>07/04/2018</a:t>
            </a:fld>
            <a:endParaRPr lang="id-ID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9EFF4E4-E909-4B49-A16B-16D128DD2067}" type="slidenum">
              <a:rPr lang="id-ID" smtClean="0"/>
              <a:t>‹#›</a:t>
            </a:fld>
            <a:endParaRPr lang="id-ID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8EE2620-8FC2-471D-BAFE-D2FB03FB76FB}" type="datetimeFigureOut">
              <a:rPr lang="id-ID" smtClean="0"/>
              <a:t>07/04/2018</a:t>
            </a:fld>
            <a:endParaRPr lang="id-ID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9EFF4E4-E909-4B49-A16B-16D128DD2067}" type="slidenum">
              <a:rPr lang="id-ID" smtClean="0"/>
              <a:t>‹#›</a:t>
            </a:fld>
            <a:endParaRPr lang="id-ID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2620-8FC2-471D-BAFE-D2FB03FB76FB}" type="datetimeFigureOut">
              <a:rPr lang="id-ID" smtClean="0"/>
              <a:t>07/04/2018</a:t>
            </a:fld>
            <a:endParaRPr lang="id-ID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EFF4E4-E909-4B49-A16B-16D128DD2067}" type="slidenum">
              <a:rPr lang="id-ID" smtClean="0"/>
              <a:t>‹#›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2620-8FC2-471D-BAFE-D2FB03FB76FB}" type="datetimeFigureOut">
              <a:rPr lang="id-ID" smtClean="0"/>
              <a:t>07/04/2018</a:t>
            </a:fld>
            <a:endParaRPr lang="id-ID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EFF4E4-E909-4B49-A16B-16D128DD2067}" type="slidenum">
              <a:rPr lang="id-ID" smtClean="0"/>
              <a:t>‹#›</a:t>
            </a:fld>
            <a:endParaRPr lang="id-ID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8EE2620-8FC2-471D-BAFE-D2FB03FB76FB}" type="datetimeFigureOut">
              <a:rPr lang="id-ID" smtClean="0"/>
              <a:t>07/04/2018</a:t>
            </a:fld>
            <a:endParaRPr lang="id-ID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9EFF4E4-E909-4B49-A16B-16D128DD2067}" type="slidenum">
              <a:rPr lang="id-ID" smtClean="0"/>
              <a:t>‹#›</a:t>
            </a:fld>
            <a:endParaRPr lang="id-ID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D8EE2620-8FC2-471D-BAFE-D2FB03FB76FB}" type="datetimeFigureOut">
              <a:rPr lang="id-ID" smtClean="0"/>
              <a:t>07/04/2018</a:t>
            </a:fld>
            <a:endParaRPr lang="id-ID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39EFF4E4-E909-4B49-A16B-16D128DD2067}" type="slidenum">
              <a:rPr lang="id-ID" smtClean="0"/>
              <a:t>‹#›</a:t>
            </a:fld>
            <a:endParaRPr lang="id-ID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2620-8FC2-471D-BAFE-D2FB03FB76FB}" type="datetimeFigureOut">
              <a:rPr lang="id-ID" smtClean="0"/>
              <a:t>07/04/2018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FF4E4-E909-4B49-A16B-16D128DD206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2620-8FC2-471D-BAFE-D2FB03FB76FB}" type="datetimeFigureOut">
              <a:rPr lang="id-ID" smtClean="0"/>
              <a:t>07/04/2018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FF4E4-E909-4B49-A16B-16D128DD206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2620-8FC2-471D-BAFE-D2FB03FB76FB}" type="datetimeFigureOut">
              <a:rPr lang="id-ID" smtClean="0"/>
              <a:t>07/04/2018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FF4E4-E909-4B49-A16B-16D128DD2067}" type="slidenum">
              <a:rPr lang="id-ID" smtClean="0"/>
              <a:t>‹#›</a:t>
            </a:fld>
            <a:endParaRPr lang="id-ID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2620-8FC2-471D-BAFE-D2FB03FB76FB}" type="datetimeFigureOut">
              <a:rPr lang="id-ID" smtClean="0"/>
              <a:t>07/04/2018</a:t>
            </a:fld>
            <a:endParaRPr lang="id-ID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9EFF4E4-E909-4B49-A16B-16D128DD2067}" type="slidenum">
              <a:rPr lang="id-ID" smtClean="0"/>
              <a:t>‹#›</a:t>
            </a:fld>
            <a:endParaRPr lang="id-ID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2620-8FC2-471D-BAFE-D2FB03FB76FB}" type="datetimeFigureOut">
              <a:rPr lang="id-ID" smtClean="0"/>
              <a:t>07/04/2018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FF4E4-E909-4B49-A16B-16D128DD2067}" type="slidenum">
              <a:rPr lang="id-ID" smtClean="0"/>
              <a:t>‹#›</a:t>
            </a:fld>
            <a:endParaRPr lang="id-ID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2620-8FC2-471D-BAFE-D2FB03FB76FB}" type="datetimeFigureOut">
              <a:rPr lang="id-ID" smtClean="0"/>
              <a:t>07/04/2018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9EFF4E4-E909-4B49-A16B-16D128DD2067}" type="slidenum">
              <a:rPr lang="id-ID" smtClean="0"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2620-8FC2-471D-BAFE-D2FB03FB76FB}" type="datetimeFigureOut">
              <a:rPr lang="id-ID" smtClean="0"/>
              <a:t>07/04/2018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FF4E4-E909-4B49-A16B-16D128DD2067}" type="slidenum">
              <a:rPr lang="id-ID" smtClean="0"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2620-8FC2-471D-BAFE-D2FB03FB76FB}" type="datetimeFigureOut">
              <a:rPr lang="id-ID" smtClean="0"/>
              <a:t>07/04/2018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FF4E4-E909-4B49-A16B-16D128DD2067}" type="slidenum">
              <a:rPr lang="id-ID" smtClean="0"/>
              <a:t>‹#›</a:t>
            </a:fld>
            <a:endParaRPr lang="id-ID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2620-8FC2-471D-BAFE-D2FB03FB76FB}" type="datetimeFigureOut">
              <a:rPr lang="id-ID" smtClean="0"/>
              <a:t>07/04/2018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FF4E4-E909-4B49-A16B-16D128DD206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2620-8FC2-471D-BAFE-D2FB03FB76FB}" type="datetimeFigureOut">
              <a:rPr lang="id-ID" smtClean="0"/>
              <a:t>07/04/2018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FF4E4-E909-4B49-A16B-16D128DD206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2620-8FC2-471D-BAFE-D2FB03FB76FB}" type="datetimeFigureOut">
              <a:rPr lang="id-ID" smtClean="0"/>
              <a:t>07/04/2018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FF4E4-E909-4B49-A16B-16D128DD2067}" type="slidenum">
              <a:rPr lang="id-ID" smtClean="0"/>
              <a:t>‹#›</a:t>
            </a:fld>
            <a:endParaRPr lang="id-ID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2620-8FC2-471D-BAFE-D2FB03FB76FB}" type="datetimeFigureOut">
              <a:rPr lang="id-ID" smtClean="0"/>
              <a:t>07/04/2018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FF4E4-E909-4B49-A16B-16D128DD206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2620-8FC2-471D-BAFE-D2FB03FB76FB}" type="datetimeFigureOut">
              <a:rPr lang="id-ID" smtClean="0"/>
              <a:t>07/04/2018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9EFF4E4-E909-4B49-A16B-16D128DD2067}" type="slidenum">
              <a:rPr lang="id-ID" smtClean="0"/>
              <a:t>‹#›</a:t>
            </a:fld>
            <a:endParaRPr lang="id-ID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2620-8FC2-471D-BAFE-D2FB03FB76FB}" type="datetimeFigureOut">
              <a:rPr lang="id-ID" smtClean="0"/>
              <a:t>07/04/2018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FF4E4-E909-4B49-A16B-16D128DD206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2620-8FC2-471D-BAFE-D2FB03FB76FB}" type="datetimeFigureOut">
              <a:rPr lang="id-ID" smtClean="0"/>
              <a:t>07/04/2018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FF4E4-E909-4B49-A16B-16D128DD206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8EE2620-8FC2-471D-BAFE-D2FB03FB76FB}" type="datetimeFigureOut">
              <a:rPr lang="id-ID" smtClean="0"/>
              <a:t>07/04/2018</a:t>
            </a:fld>
            <a:endParaRPr lang="id-ID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9EFF4E4-E909-4B49-A16B-16D128DD2067}" type="slidenum">
              <a:rPr lang="id-ID" smtClean="0"/>
              <a:t>‹#›</a:t>
            </a:fld>
            <a:endParaRPr lang="id-ID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id-ID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2620-8FC2-471D-BAFE-D2FB03FB76FB}" type="datetimeFigureOut">
              <a:rPr lang="id-ID" smtClean="0"/>
              <a:t>07/04/2018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FF4E4-E909-4B49-A16B-16D128DD2067}" type="slidenum">
              <a:rPr lang="id-ID" smtClean="0"/>
              <a:t>‹#›</a:t>
            </a:fld>
            <a:endParaRPr lang="id-ID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8EE2620-8FC2-471D-BAFE-D2FB03FB76FB}" type="datetimeFigureOut">
              <a:rPr lang="id-ID" smtClean="0"/>
              <a:t>07/04/2018</a:t>
            </a:fld>
            <a:endParaRPr lang="id-ID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9EFF4E4-E909-4B49-A16B-16D128DD2067}" type="slidenum">
              <a:rPr lang="id-ID" smtClean="0"/>
              <a:t>‹#›</a:t>
            </a:fld>
            <a:endParaRPr lang="id-ID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id-ID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2620-8FC2-471D-BAFE-D2FB03FB76FB}" type="datetimeFigureOut">
              <a:rPr lang="id-ID" smtClean="0"/>
              <a:t>07/04/2018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FF4E4-E909-4B49-A16B-16D128DD2067}" type="slidenum">
              <a:rPr lang="id-ID" smtClean="0"/>
              <a:t>‹#›</a:t>
            </a:fld>
            <a:endParaRPr lang="id-ID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2620-8FC2-471D-BAFE-D2FB03FB76FB}" type="datetimeFigureOut">
              <a:rPr lang="id-ID" smtClean="0"/>
              <a:t>07/04/2018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FF4E4-E909-4B49-A16B-16D128DD2067}" type="slidenum">
              <a:rPr lang="id-ID" smtClean="0"/>
              <a:t>‹#›</a:t>
            </a:fld>
            <a:endParaRPr lang="id-ID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2620-8FC2-471D-BAFE-D2FB03FB76FB}" type="datetimeFigureOut">
              <a:rPr lang="id-ID" smtClean="0"/>
              <a:t>07/04/2018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FF4E4-E909-4B49-A16B-16D128DD2067}" type="slidenum">
              <a:rPr lang="id-ID" smtClean="0"/>
              <a:t>‹#›</a:t>
            </a:fld>
            <a:endParaRPr lang="id-ID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2620-8FC2-471D-BAFE-D2FB03FB76FB}" type="datetimeFigureOut">
              <a:rPr lang="id-ID" smtClean="0"/>
              <a:t>07/04/2018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FF4E4-E909-4B49-A16B-16D128DD206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2620-8FC2-471D-BAFE-D2FB03FB76FB}" type="datetimeFigureOut">
              <a:rPr lang="id-ID" smtClean="0"/>
              <a:t>07/04/2018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FF4E4-E909-4B49-A16B-16D128DD2067}" type="slidenum">
              <a:rPr lang="id-ID" smtClean="0"/>
              <a:t>‹#›</a:t>
            </a:fld>
            <a:endParaRPr lang="id-ID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2620-8FC2-471D-BAFE-D2FB03FB76FB}" type="datetimeFigureOut">
              <a:rPr lang="id-ID" smtClean="0"/>
              <a:t>07/04/2018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9EFF4E4-E909-4B49-A16B-16D128DD2067}" type="slidenum">
              <a:rPr lang="id-ID" smtClean="0"/>
              <a:t>‹#›</a:t>
            </a:fld>
            <a:endParaRPr lang="id-ID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2620-8FC2-471D-BAFE-D2FB03FB76FB}" type="datetimeFigureOut">
              <a:rPr lang="id-ID" smtClean="0"/>
              <a:t>07/04/2018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FF4E4-E909-4B49-A16B-16D128DD2067}" type="slidenum">
              <a:rPr lang="id-ID" smtClean="0"/>
              <a:t>‹#›</a:t>
            </a:fld>
            <a:endParaRPr lang="id-ID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2620-8FC2-471D-BAFE-D2FB03FB76FB}" type="datetimeFigureOut">
              <a:rPr lang="id-ID" smtClean="0"/>
              <a:t>07/04/2018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FF4E4-E909-4B49-A16B-16D128DD206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2620-8FC2-471D-BAFE-D2FB03FB76FB}" type="datetimeFigureOut">
              <a:rPr lang="id-ID" smtClean="0"/>
              <a:t>07/04/2018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9EFF4E4-E909-4B49-A16B-16D128DD206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8EE2620-8FC2-471D-BAFE-D2FB03FB76FB}" type="datetimeFigureOut">
              <a:rPr lang="id-ID" smtClean="0"/>
              <a:t>07/04/2018</a:t>
            </a:fld>
            <a:endParaRPr lang="id-ID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9EFF4E4-E909-4B49-A16B-16D128DD206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EE2620-8FC2-471D-BAFE-D2FB03FB76FB}" type="datetimeFigureOut">
              <a:rPr lang="id-ID" smtClean="0"/>
              <a:t>07/04/2018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EFF4E4-E909-4B49-A16B-16D128DD2067}" type="slidenum">
              <a:rPr lang="id-ID" smtClean="0"/>
              <a:t>‹#›</a:t>
            </a:fld>
            <a:endParaRPr lang="id-ID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EE2620-8FC2-471D-BAFE-D2FB03FB76FB}" type="datetimeFigureOut">
              <a:rPr lang="id-ID" smtClean="0"/>
              <a:t>07/04/2018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EFF4E4-E909-4B49-A16B-16D128DD2067}" type="slidenum">
              <a:rPr lang="id-ID" smtClean="0"/>
              <a:t>‹#›</a:t>
            </a:fld>
            <a:endParaRPr lang="id-ID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EE2620-8FC2-471D-BAFE-D2FB03FB76FB}" type="datetimeFigureOut">
              <a:rPr lang="id-ID" smtClean="0"/>
              <a:t>07/04/2018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EFF4E4-E909-4B49-A16B-16D128DD2067}" type="slidenum">
              <a:rPr lang="id-ID" smtClean="0"/>
              <a:t>‹#›</a:t>
            </a:fld>
            <a:endParaRPr lang="id-ID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EE2620-8FC2-471D-BAFE-D2FB03FB76FB}" type="datetimeFigureOut">
              <a:rPr lang="id-ID" smtClean="0"/>
              <a:t>07/04/2018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EFF4E4-E909-4B49-A16B-16D128DD2067}" type="slidenum">
              <a:rPr lang="id-ID" smtClean="0"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EE2620-8FC2-471D-BAFE-D2FB03FB76FB}" type="datetimeFigureOut">
              <a:rPr lang="id-ID" smtClean="0"/>
              <a:t>07/04/2018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EFF4E4-E909-4B49-A16B-16D128DD2067}" type="slidenum">
              <a:rPr lang="id-ID" smtClean="0"/>
              <a:t>‹#›</a:t>
            </a:fld>
            <a:endParaRPr lang="id-ID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2620-8FC2-471D-BAFE-D2FB03FB76FB}" type="datetimeFigureOut">
              <a:rPr lang="id-ID" smtClean="0"/>
              <a:t>07/04/2018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FF4E4-E909-4B49-A16B-16D128DD2067}" type="slidenum">
              <a:rPr lang="id-ID" smtClean="0"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EE2620-8FC2-471D-BAFE-D2FB03FB76FB}" type="datetimeFigureOut">
              <a:rPr lang="id-ID" smtClean="0"/>
              <a:t>07/04/2018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EFF4E4-E909-4B49-A16B-16D128DD206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8EE2620-8FC2-471D-BAFE-D2FB03FB76FB}" type="datetimeFigureOut">
              <a:rPr lang="id-ID" smtClean="0"/>
              <a:t>07/04/2018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EFF4E4-E909-4B49-A16B-16D128DD2067}" type="slidenum">
              <a:rPr lang="id-ID" smtClean="0"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8EE2620-8FC2-471D-BAFE-D2FB03FB76FB}" type="datetimeFigureOut">
              <a:rPr lang="id-ID" smtClean="0"/>
              <a:t>07/04/2018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9EFF4E4-E909-4B49-A16B-16D128DD2067}" type="slidenum">
              <a:rPr lang="id-ID" smtClean="0"/>
              <a:t>‹#›</a:t>
            </a:fld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EE2620-8FC2-471D-BAFE-D2FB03FB76FB}" type="datetimeFigureOut">
              <a:rPr lang="id-ID" smtClean="0"/>
              <a:t>07/04/2018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EFF4E4-E909-4B49-A16B-16D128DD206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EE2620-8FC2-471D-BAFE-D2FB03FB76FB}" type="datetimeFigureOut">
              <a:rPr lang="id-ID" smtClean="0"/>
              <a:t>07/04/2018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EFF4E4-E909-4B49-A16B-16D128DD206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2620-8FC2-471D-BAFE-D2FB03FB76FB}" type="datetimeFigureOut">
              <a:rPr lang="id-ID" smtClean="0"/>
              <a:t>07/04/2018</a:t>
            </a:fld>
            <a:endParaRPr lang="id-ID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FF4E4-E909-4B49-A16B-16D128DD2067}" type="slidenum">
              <a:rPr lang="id-ID" smtClean="0"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2620-8FC2-471D-BAFE-D2FB03FB76FB}" type="datetimeFigureOut">
              <a:rPr lang="id-ID" smtClean="0"/>
              <a:t>07/04/2018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FF4E4-E909-4B49-A16B-16D128DD206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2620-8FC2-471D-BAFE-D2FB03FB76FB}" type="datetimeFigureOut">
              <a:rPr lang="id-ID" smtClean="0"/>
              <a:t>07/04/2018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FF4E4-E909-4B49-A16B-16D128DD2067}" type="slidenum">
              <a:rPr lang="id-ID" smtClean="0"/>
              <a:t>‹#›</a:t>
            </a:fld>
            <a:endParaRPr lang="id-ID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2620-8FC2-471D-BAFE-D2FB03FB76FB}" type="datetimeFigureOut">
              <a:rPr lang="id-ID" smtClean="0"/>
              <a:t>07/04/2018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FF4E4-E909-4B49-A16B-16D128DD206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2620-8FC2-471D-BAFE-D2FB03FB76FB}" type="datetimeFigureOut">
              <a:rPr lang="id-ID" smtClean="0"/>
              <a:t>07/04/2018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FF4E4-E909-4B49-A16B-16D128DD206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2620-8FC2-471D-BAFE-D2FB03FB76FB}" type="datetimeFigureOut">
              <a:rPr lang="id-ID" smtClean="0"/>
              <a:t>07/04/2018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FF4E4-E909-4B49-A16B-16D128DD2067}" type="slidenum">
              <a:rPr lang="id-ID" smtClean="0"/>
              <a:t>‹#›</a:t>
            </a:fld>
            <a:endParaRPr lang="id-ID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2620-8FC2-471D-BAFE-D2FB03FB76FB}" type="datetimeFigureOut">
              <a:rPr lang="id-ID" smtClean="0"/>
              <a:t>07/04/2018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FF4E4-E909-4B49-A16B-16D128DD206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2620-8FC2-471D-BAFE-D2FB03FB76FB}" type="datetimeFigureOut">
              <a:rPr lang="id-ID" smtClean="0"/>
              <a:t>07/04/2018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FF4E4-E909-4B49-A16B-16D128DD206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2620-8FC2-471D-BAFE-D2FB03FB76FB}" type="datetimeFigureOut">
              <a:rPr lang="id-ID" smtClean="0"/>
              <a:t>07/04/2018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FF4E4-E909-4B49-A16B-16D128DD206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2620-8FC2-471D-BAFE-D2FB03FB76FB}" type="datetimeFigureOut">
              <a:rPr lang="id-ID" smtClean="0"/>
              <a:t>07/04/2018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9EFF4E4-E909-4B49-A16B-16D128DD2067}" type="slidenum">
              <a:rPr lang="id-ID" smtClean="0"/>
              <a:t>‹#›</a:t>
            </a:fld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2620-8FC2-471D-BAFE-D2FB03FB76FB}" type="datetimeFigureOut">
              <a:rPr lang="id-ID" smtClean="0"/>
              <a:t>07/04/2018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FF4E4-E909-4B49-A16B-16D128DD206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2620-8FC2-471D-BAFE-D2FB03FB76FB}" type="datetimeFigureOut">
              <a:rPr lang="id-ID" smtClean="0"/>
              <a:t>07/04/2018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FF4E4-E909-4B49-A16B-16D128DD206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2620-8FC2-471D-BAFE-D2FB03FB76FB}" type="datetimeFigureOut">
              <a:rPr lang="id-ID" smtClean="0"/>
              <a:t>07/04/2018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FF4E4-E909-4B49-A16B-16D128DD206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2620-8FC2-471D-BAFE-D2FB03FB76FB}" type="datetimeFigureOut">
              <a:rPr lang="id-ID" smtClean="0"/>
              <a:t>07/04/2018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FF4E4-E909-4B49-A16B-16D128DD206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2620-8FC2-471D-BAFE-D2FB03FB76FB}" type="datetimeFigureOut">
              <a:rPr lang="id-ID" smtClean="0"/>
              <a:t>07/04/2018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FF4E4-E909-4B49-A16B-16D128DD206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2620-8FC2-471D-BAFE-D2FB03FB76FB}" type="datetimeFigureOut">
              <a:rPr lang="id-ID" smtClean="0"/>
              <a:t>07/04/2018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FF4E4-E909-4B49-A16B-16D128DD206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2620-8FC2-471D-BAFE-D2FB03FB76FB}" type="datetimeFigureOut">
              <a:rPr lang="id-ID" smtClean="0"/>
              <a:t>07/04/2018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FF4E4-E909-4B49-A16B-16D128DD206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2620-8FC2-471D-BAFE-D2FB03FB76FB}" type="datetimeFigureOut">
              <a:rPr lang="id-ID" smtClean="0"/>
              <a:t>07/04/2018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FF4E4-E909-4B49-A16B-16D128DD206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2620-8FC2-471D-BAFE-D2FB03FB76FB}" type="datetimeFigureOut">
              <a:rPr lang="id-ID" smtClean="0"/>
              <a:t>07/04/2018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FF4E4-E909-4B49-A16B-16D128DD206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2620-8FC2-471D-BAFE-D2FB03FB76FB}" type="datetimeFigureOut">
              <a:rPr lang="id-ID" smtClean="0"/>
              <a:t>07/04/2018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FF4E4-E909-4B49-A16B-16D128DD206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2620-8FC2-471D-BAFE-D2FB03FB76FB}" type="datetimeFigureOut">
              <a:rPr lang="id-ID" smtClean="0"/>
              <a:t>07/04/2018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FF4E4-E909-4B49-A16B-16D128DD2067}" type="slidenum">
              <a:rPr lang="id-ID" smtClean="0"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2620-8FC2-471D-BAFE-D2FB03FB76FB}" type="datetimeFigureOut">
              <a:rPr lang="id-ID" smtClean="0"/>
              <a:t>07/04/2018</a:t>
            </a:fld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9EFF4E4-E909-4B49-A16B-16D128DD2067}" type="slidenum">
              <a:rPr lang="id-ID" smtClean="0"/>
              <a:t>‹#›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2620-8FC2-471D-BAFE-D2FB03FB76FB}" type="datetimeFigureOut">
              <a:rPr lang="id-ID" smtClean="0"/>
              <a:t>07/04/2018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FF4E4-E909-4B49-A16B-16D128DD206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2620-8FC2-471D-BAFE-D2FB03FB76FB}" type="datetimeFigureOut">
              <a:rPr lang="id-ID" smtClean="0"/>
              <a:t>07/04/2018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FF4E4-E909-4B49-A16B-16D128DD206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2620-8FC2-471D-BAFE-D2FB03FB76FB}" type="datetimeFigureOut">
              <a:rPr lang="id-ID" smtClean="0"/>
              <a:t>07/04/2018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FF4E4-E909-4B49-A16B-16D128DD206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2620-8FC2-471D-BAFE-D2FB03FB76FB}" type="datetimeFigureOut">
              <a:rPr lang="id-ID" smtClean="0"/>
              <a:t>07/04/2018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FF4E4-E909-4B49-A16B-16D128DD206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2620-8FC2-471D-BAFE-D2FB03FB76FB}" type="datetimeFigureOut">
              <a:rPr lang="id-ID" smtClean="0"/>
              <a:t>07/04/2018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FF4E4-E909-4B49-A16B-16D128DD206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2620-8FC2-471D-BAFE-D2FB03FB76FB}" type="datetimeFigureOut">
              <a:rPr lang="id-ID" smtClean="0"/>
              <a:t>07/04/2018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FF4E4-E909-4B49-A16B-16D128DD206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2620-8FC2-471D-BAFE-D2FB03FB76FB}" type="datetimeFigureOut">
              <a:rPr lang="id-ID" smtClean="0"/>
              <a:t>07/04/2018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FF4E4-E909-4B49-A16B-16D128DD2067}" type="slidenum">
              <a:rPr lang="id-ID" smtClean="0"/>
              <a:t>‹#›</a:t>
            </a:fld>
            <a:endParaRPr lang="id-ID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2620-8FC2-471D-BAFE-D2FB03FB76FB}" type="datetimeFigureOut">
              <a:rPr lang="id-ID" smtClean="0"/>
              <a:t>07/04/2018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FF4E4-E909-4B49-A16B-16D128DD206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2620-8FC2-471D-BAFE-D2FB03FB76FB}" type="datetimeFigureOut">
              <a:rPr lang="id-ID" smtClean="0"/>
              <a:t>07/04/2018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FF4E4-E909-4B49-A16B-16D128DD206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2620-8FC2-471D-BAFE-D2FB03FB76FB}" type="datetimeFigureOut">
              <a:rPr lang="id-ID" smtClean="0"/>
              <a:t>07/04/2018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FF4E4-E909-4B49-A16B-16D128DD206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2620-8FC2-471D-BAFE-D2FB03FB76FB}" type="datetimeFigureOut">
              <a:rPr lang="id-ID" smtClean="0"/>
              <a:t>07/04/2018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9EFF4E4-E909-4B49-A16B-16D128DD206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2620-8FC2-471D-BAFE-D2FB03FB76FB}" type="datetimeFigureOut">
              <a:rPr lang="id-ID" smtClean="0"/>
              <a:t>07/04/2018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FF4E4-E909-4B49-A16B-16D128DD206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2620-8FC2-471D-BAFE-D2FB03FB76FB}" type="datetimeFigureOut">
              <a:rPr lang="id-ID" smtClean="0"/>
              <a:t>07/04/2018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FF4E4-E909-4B49-A16B-16D128DD206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2620-8FC2-471D-BAFE-D2FB03FB76FB}" type="datetimeFigureOut">
              <a:rPr lang="id-ID" smtClean="0"/>
              <a:t>07/04/2018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FF4E4-E909-4B49-A16B-16D128DD206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8EE2620-8FC2-471D-BAFE-D2FB03FB76FB}" type="datetimeFigureOut">
              <a:rPr lang="id-ID" smtClean="0"/>
              <a:t>07/04/2018</a:t>
            </a:fld>
            <a:endParaRPr lang="id-ID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9EFF4E4-E909-4B49-A16B-16D128DD206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EE2620-8FC2-471D-BAFE-D2FB03FB76FB}" type="datetimeFigureOut">
              <a:rPr lang="id-ID" smtClean="0"/>
              <a:t>07/04/2018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EFF4E4-E909-4B49-A16B-16D128DD2067}" type="slidenum">
              <a:rPr lang="id-ID" smtClean="0"/>
              <a:t>‹#›</a:t>
            </a:fld>
            <a:endParaRPr lang="id-ID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2620-8FC2-471D-BAFE-D2FB03FB76FB}" type="datetimeFigureOut">
              <a:rPr lang="id-ID" smtClean="0"/>
              <a:t>07/04/2018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FF4E4-E909-4B49-A16B-16D128DD206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EE2620-8FC2-471D-BAFE-D2FB03FB76FB}" type="datetimeFigureOut">
              <a:rPr lang="id-ID" smtClean="0"/>
              <a:t>07/04/2018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EFF4E4-E909-4B49-A16B-16D128DD2067}" type="slidenum">
              <a:rPr lang="id-ID" smtClean="0"/>
              <a:t>‹#›</a:t>
            </a:fld>
            <a:endParaRPr lang="id-ID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EE2620-8FC2-471D-BAFE-D2FB03FB76FB}" type="datetimeFigureOut">
              <a:rPr lang="id-ID" smtClean="0"/>
              <a:t>07/04/2018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EFF4E4-E909-4B49-A16B-16D128DD2067}" type="slidenum">
              <a:rPr lang="id-ID" smtClean="0"/>
              <a:t>‹#›</a:t>
            </a:fld>
            <a:endParaRPr lang="id-ID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EE2620-8FC2-471D-BAFE-D2FB03FB76FB}" type="datetimeFigureOut">
              <a:rPr lang="id-ID" smtClean="0"/>
              <a:t>07/04/2018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EFF4E4-E909-4B49-A16B-16D128DD2067}" type="slidenum">
              <a:rPr lang="id-ID" smtClean="0"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EE2620-8FC2-471D-BAFE-D2FB03FB76FB}" type="datetimeFigureOut">
              <a:rPr lang="id-ID" smtClean="0"/>
              <a:t>07/04/2018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EFF4E4-E909-4B49-A16B-16D128DD2067}" type="slidenum">
              <a:rPr lang="id-ID" smtClean="0"/>
              <a:t>‹#›</a:t>
            </a:fld>
            <a:endParaRPr lang="id-ID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EE2620-8FC2-471D-BAFE-D2FB03FB76FB}" type="datetimeFigureOut">
              <a:rPr lang="id-ID" smtClean="0"/>
              <a:t>07/04/2018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EFF4E4-E909-4B49-A16B-16D128DD206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D8EE2620-8FC2-471D-BAFE-D2FB03FB76FB}" type="datetimeFigureOut">
              <a:rPr lang="id-ID" smtClean="0"/>
              <a:t>07/04/2018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EFF4E4-E909-4B49-A16B-16D128DD2067}" type="slidenum">
              <a:rPr lang="id-ID" smtClean="0"/>
              <a:t>‹#›</a:t>
            </a:fld>
            <a:endParaRPr lang="id-ID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8EE2620-8FC2-471D-BAFE-D2FB03FB76FB}" type="datetimeFigureOut">
              <a:rPr lang="id-ID" smtClean="0"/>
              <a:t>07/04/2018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9EFF4E4-E909-4B49-A16B-16D128DD2067}" type="slidenum">
              <a:rPr lang="id-ID" smtClean="0"/>
              <a:t>‹#›</a:t>
            </a:fld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EE2620-8FC2-471D-BAFE-D2FB03FB76FB}" type="datetimeFigureOut">
              <a:rPr lang="id-ID" smtClean="0"/>
              <a:t>07/04/2018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EFF4E4-E909-4B49-A16B-16D128DD206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EE2620-8FC2-471D-BAFE-D2FB03FB76FB}" type="datetimeFigureOut">
              <a:rPr lang="id-ID" smtClean="0"/>
              <a:t>07/04/2018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9EFF4E4-E909-4B49-A16B-16D128DD206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D8EE2620-8FC2-471D-BAFE-D2FB03FB76FB}" type="datetimeFigureOut">
              <a:rPr lang="id-ID" smtClean="0"/>
              <a:t>07/04/2018</a:t>
            </a:fld>
            <a:endParaRPr lang="id-ID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39EFF4E4-E909-4B49-A16B-16D128DD2067}" type="slidenum">
              <a:rPr lang="id-ID" smtClean="0"/>
              <a:t>‹#›</a:t>
            </a:fld>
            <a:endParaRPr lang="id-ID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2620-8FC2-471D-BAFE-D2FB03FB76FB}" type="datetimeFigureOut">
              <a:rPr lang="id-ID" smtClean="0"/>
              <a:t>07/04/2018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FF4E4-E909-4B49-A16B-16D128DD206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2620-8FC2-471D-BAFE-D2FB03FB76FB}" type="datetimeFigureOut">
              <a:rPr lang="id-ID" smtClean="0"/>
              <a:t>07/04/2018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FF4E4-E909-4B49-A16B-16D128DD206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2620-8FC2-471D-BAFE-D2FB03FB76FB}" type="datetimeFigureOut">
              <a:rPr lang="id-ID" smtClean="0"/>
              <a:t>07/04/2018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FF4E4-E909-4B49-A16B-16D128DD206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2620-8FC2-471D-BAFE-D2FB03FB76FB}" type="datetimeFigureOut">
              <a:rPr lang="id-ID" smtClean="0"/>
              <a:t>07/04/2018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FF4E4-E909-4B49-A16B-16D128DD2067}" type="slidenum">
              <a:rPr lang="id-ID" smtClean="0"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2620-8FC2-471D-BAFE-D2FB03FB76FB}" type="datetimeFigureOut">
              <a:rPr lang="id-ID" smtClean="0"/>
              <a:t>07/04/2018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FF4E4-E909-4B49-A16B-16D128DD206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2620-8FC2-471D-BAFE-D2FB03FB76FB}" type="datetimeFigureOut">
              <a:rPr lang="id-ID" smtClean="0"/>
              <a:t>07/04/2018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FF4E4-E909-4B49-A16B-16D128DD206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2620-8FC2-471D-BAFE-D2FB03FB76FB}" type="datetimeFigureOut">
              <a:rPr lang="id-ID" smtClean="0"/>
              <a:t>07/04/2018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FF4E4-E909-4B49-A16B-16D128DD206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2620-8FC2-471D-BAFE-D2FB03FB76FB}" type="datetimeFigureOut">
              <a:rPr lang="id-ID" smtClean="0"/>
              <a:t>07/04/2018</a:t>
            </a:fld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FF4E4-E909-4B49-A16B-16D128DD2067}" type="slidenum">
              <a:rPr lang="id-ID" smtClean="0"/>
              <a:t>‹#›</a:t>
            </a:fld>
            <a:endParaRPr lang="id-ID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2620-8FC2-471D-BAFE-D2FB03FB76FB}" type="datetimeFigureOut">
              <a:rPr lang="id-ID" smtClean="0"/>
              <a:t>07/04/2018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FF4E4-E909-4B49-A16B-16D128DD206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2620-8FC2-471D-BAFE-D2FB03FB76FB}" type="datetimeFigureOut">
              <a:rPr lang="id-ID" smtClean="0"/>
              <a:t>07/04/2018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FF4E4-E909-4B49-A16B-16D128DD206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E2620-8FC2-471D-BAFE-D2FB03FB76FB}" type="datetimeFigureOut">
              <a:rPr lang="id-ID" smtClean="0"/>
              <a:t>07/04/2018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FF4E4-E909-4B49-A16B-16D128DD2067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8EE2620-8FC2-471D-BAFE-D2FB03FB76FB}" type="datetimeFigureOut">
              <a:rPr lang="id-ID" smtClean="0"/>
              <a:t>07/04/2018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9EFF4E4-E909-4B49-A16B-16D128DD2067}" type="slidenum">
              <a:rPr lang="id-ID" smtClean="0"/>
              <a:t>‹#›</a:t>
            </a:fld>
            <a:endParaRPr lang="id-ID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D8EE2620-8FC2-471D-BAFE-D2FB03FB76FB}" type="datetimeFigureOut">
              <a:rPr lang="id-ID" smtClean="0"/>
              <a:t>07/04/2018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39EFF4E4-E909-4B49-A16B-16D128DD2067}" type="slidenum">
              <a:rPr lang="id-ID" smtClean="0"/>
              <a:t>‹#›</a:t>
            </a:fld>
            <a:endParaRPr lang="id-ID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8EE2620-8FC2-471D-BAFE-D2FB03FB76FB}" type="datetimeFigureOut">
              <a:rPr lang="id-ID" smtClean="0"/>
              <a:t>07/04/2018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9EFF4E4-E909-4B49-A16B-16D128DD2067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D8EE2620-8FC2-471D-BAFE-D2FB03FB76FB}" type="datetimeFigureOut">
              <a:rPr lang="id-ID" smtClean="0"/>
              <a:t>07/04/2018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39EFF4E4-E909-4B49-A16B-16D128DD2067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8EE2620-8FC2-471D-BAFE-D2FB03FB76FB}" type="datetimeFigureOut">
              <a:rPr lang="id-ID" smtClean="0"/>
              <a:t>07/04/2018</a:t>
            </a:fld>
            <a:endParaRPr lang="id-ID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9EFF4E4-E909-4B49-A16B-16D128DD2067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8EE2620-8FC2-471D-BAFE-D2FB03FB76FB}" type="datetimeFigureOut">
              <a:rPr lang="id-ID" smtClean="0"/>
              <a:t>07/04/2018</a:t>
            </a:fld>
            <a:endParaRPr lang="id-ID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9EFF4E4-E909-4B49-A16B-16D128DD2067}" type="slidenum">
              <a:rPr lang="id-ID" smtClean="0"/>
              <a:t>‹#›</a:t>
            </a:fld>
            <a:endParaRPr lang="id-ID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39EFF4E4-E909-4B49-A16B-16D128DD2067}" type="slidenum">
              <a:rPr lang="id-ID" smtClean="0"/>
              <a:t>‹#›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8EE2620-8FC2-471D-BAFE-D2FB03FB76FB}" type="datetimeFigureOut">
              <a:rPr lang="id-ID" smtClean="0"/>
              <a:t>07/04/2018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8EE2620-8FC2-471D-BAFE-D2FB03FB76FB}" type="datetimeFigureOut">
              <a:rPr lang="id-ID" smtClean="0"/>
              <a:t>07/04/2018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39EFF4E4-E909-4B49-A16B-16D128DD2067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8EE2620-8FC2-471D-BAFE-D2FB03FB76FB}" type="datetimeFigureOut">
              <a:rPr lang="id-ID" smtClean="0"/>
              <a:t>07/04/2018</a:t>
            </a:fld>
            <a:endParaRPr lang="id-ID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id-ID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9EFF4E4-E909-4B49-A16B-16D128DD2067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D8EE2620-8FC2-471D-BAFE-D2FB03FB76FB}" type="datetimeFigureOut">
              <a:rPr lang="id-ID" smtClean="0"/>
              <a:t>07/04/2018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39EFF4E4-E909-4B49-A16B-16D128DD2067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travel.kompas.com/read/2017/07/14/103010427/rendang-dan-nasi-goreng-sabet-predikat-makanan-terenak-di-dunia" TargetMode="Externa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2695"/>
            <a:ext cx="7772400" cy="2952329"/>
          </a:xfrm>
        </p:spPr>
        <p:txBody>
          <a:bodyPr>
            <a:normAutofit fontScale="90000"/>
          </a:bodyPr>
          <a:lstStyle/>
          <a:p>
            <a:r>
              <a:rPr lang="id-ID" sz="2400" dirty="0" smtClean="0"/>
              <a:t/>
            </a:r>
            <a:br>
              <a:rPr lang="id-ID" sz="2400" dirty="0" smtClean="0"/>
            </a:br>
            <a:r>
              <a:rPr lang="id-ID" sz="2400" dirty="0"/>
              <a:t/>
            </a:r>
            <a:br>
              <a:rPr lang="id-ID" sz="2400" dirty="0"/>
            </a:br>
            <a:r>
              <a:rPr lang="id-ID" sz="2400" dirty="0" smtClean="0"/>
              <a:t/>
            </a:r>
            <a:br>
              <a:rPr lang="id-ID" sz="2400" dirty="0" smtClean="0"/>
            </a:br>
            <a:r>
              <a:rPr lang="id-ID" sz="2400" dirty="0"/>
              <a:t/>
            </a:r>
            <a:br>
              <a:rPr lang="id-ID" sz="2400" dirty="0"/>
            </a:br>
            <a:r>
              <a:rPr lang="id-ID" sz="2400" dirty="0" smtClean="0"/>
              <a:t>Beberapa </a:t>
            </a:r>
            <a:r>
              <a:rPr lang="id-ID" sz="2400" dirty="0"/>
              <a:t>A</a:t>
            </a:r>
            <a:r>
              <a:rPr lang="id-ID" sz="2400" dirty="0" smtClean="0"/>
              <a:t>spek  Teknis</a:t>
            </a:r>
            <a:br>
              <a:rPr lang="id-ID" sz="2400" dirty="0" smtClean="0"/>
            </a:br>
            <a:r>
              <a:rPr lang="id-ID" sz="2400" dirty="0" smtClean="0"/>
              <a:t>Dalam </a:t>
            </a:r>
            <a:br>
              <a:rPr lang="id-ID" sz="2400" dirty="0" smtClean="0"/>
            </a:br>
            <a:r>
              <a:rPr lang="id-ID" sz="2400" dirty="0" smtClean="0"/>
              <a:t>Pembuatan RENDANG</a:t>
            </a:r>
            <a:br>
              <a:rPr lang="id-ID" sz="2400" dirty="0" smtClean="0"/>
            </a:br>
            <a:r>
              <a:rPr lang="id-ID" sz="2400" dirty="0" smtClean="0"/>
              <a:t/>
            </a:r>
            <a:br>
              <a:rPr lang="id-ID" sz="2400" dirty="0" smtClean="0"/>
            </a:br>
            <a:r>
              <a:rPr lang="id-ID" sz="2400" dirty="0"/>
              <a:t/>
            </a:r>
            <a:br>
              <a:rPr lang="id-ID" sz="2400" dirty="0"/>
            </a:br>
            <a:r>
              <a:rPr lang="id-ID" sz="1600" dirty="0" smtClean="0"/>
              <a:t>Haniwar </a:t>
            </a:r>
            <a:r>
              <a:rPr lang="id-ID" sz="1600" dirty="0" smtClean="0"/>
              <a:t>Syarif</a:t>
            </a:r>
            <a:br>
              <a:rPr lang="id-ID" sz="1600" dirty="0" smtClean="0"/>
            </a:br>
            <a:r>
              <a:rPr lang="id-ID" sz="1600" dirty="0" smtClean="0"/>
              <a:t>Direktur Ekskutif</a:t>
            </a:r>
            <a:r>
              <a:rPr lang="id-ID" sz="2400" dirty="0" smtClean="0"/>
              <a:t/>
            </a:r>
            <a:br>
              <a:rPr lang="id-ID" sz="2400" dirty="0" smtClean="0"/>
            </a:br>
            <a:r>
              <a:rPr lang="id-ID" sz="2400" dirty="0" smtClean="0"/>
              <a:t>Asosiasi Industri Pengolahan Daging Indonesia   </a:t>
            </a:r>
            <a:br>
              <a:rPr lang="id-ID" sz="2400" dirty="0" smtClean="0"/>
            </a:br>
            <a:r>
              <a:rPr lang="id-ID" sz="2400" dirty="0"/>
              <a:t/>
            </a:r>
            <a:br>
              <a:rPr lang="id-ID" sz="2400" dirty="0"/>
            </a:br>
            <a:r>
              <a:rPr lang="id-ID" sz="2400" dirty="0" smtClean="0"/>
              <a:t/>
            </a:r>
            <a:br>
              <a:rPr lang="id-ID" sz="2400" dirty="0" smtClean="0"/>
            </a:br>
            <a:endParaRPr lang="id-ID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2137792"/>
          </a:xfrm>
        </p:spPr>
        <p:txBody>
          <a:bodyPr>
            <a:normAutofit fontScale="85000" lnSpcReduction="20000"/>
          </a:bodyPr>
          <a:lstStyle/>
          <a:p>
            <a:endParaRPr lang="id-ID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id-ID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Rapat Koordinasi</a:t>
            </a:r>
            <a:r>
              <a:rPr lang="id-ID" b="1" dirty="0"/>
              <a:t/>
            </a:r>
            <a:br>
              <a:rPr lang="id-ID" b="1" dirty="0"/>
            </a:br>
            <a:r>
              <a:rPr lang="id-ID" b="1" dirty="0"/>
              <a:t> </a:t>
            </a:r>
            <a:r>
              <a:rPr lang="id-ID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Penguatan </a:t>
            </a:r>
            <a:r>
              <a:rPr lang="id-ID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Pengembangan Sentra IKM Rendang di Sumatra </a:t>
            </a:r>
            <a:r>
              <a:rPr lang="id-ID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Barat</a:t>
            </a:r>
          </a:p>
          <a:p>
            <a:endParaRPr lang="id-ID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id-ID" b="1" dirty="0" smtClean="0">
                <a:solidFill>
                  <a:schemeClr val="tx2">
                    <a:lumMod val="50000"/>
                  </a:schemeClr>
                </a:solidFill>
              </a:rPr>
              <a:t>Bukittinggi</a:t>
            </a:r>
          </a:p>
          <a:p>
            <a:r>
              <a:rPr lang="id-ID" sz="1800" dirty="0" smtClean="0"/>
              <a:t>9 april 2018</a:t>
            </a:r>
            <a:endParaRPr lang="id-ID" sz="1800" dirty="0"/>
          </a:p>
        </p:txBody>
      </p:sp>
    </p:spTree>
    <p:extLst>
      <p:ext uri="{BB962C8B-B14F-4D97-AF65-F5344CB8AC3E}">
        <p14:creationId xmlns:p14="http://schemas.microsoft.com/office/powerpoint/2010/main" val="309296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85000" lnSpcReduction="10000"/>
          </a:bodyPr>
          <a:lstStyle/>
          <a:p>
            <a:r>
              <a:rPr lang="id-ID" sz="2000" dirty="0" smtClean="0"/>
              <a:t>Ada hal penting  dalam mutu rendang, selain rasa yangmerupakankhas , yaitu keempukan dgaing bahanbakumaupun rendang jadi, Ini dapat diuji secara sederhana dengan alat Penetrometer, yang secara sederhananya   (Lihat alat diatas ) , jika  benda  berbentukkerucut dileas, maka  dalam nya dia penetrai ke dgaing akan mneunjukkan keempukan. Makin dalam makin empuk</a:t>
            </a:r>
            <a:endParaRPr lang="id-ID" sz="2000" dirty="0"/>
          </a:p>
          <a:p>
            <a:r>
              <a:rPr lang="id-ID" sz="2000" dirty="0" smtClean="0"/>
              <a:t>Hal yangjuga menting adalah menentukan kadar aw , ynag dpt dilakukan dengan alat aw meter</a:t>
            </a:r>
          </a:p>
          <a:p>
            <a:r>
              <a:rPr lang="id-ID" sz="2000" dirty="0"/>
              <a:t> </a:t>
            </a:r>
            <a:r>
              <a:rPr lang="id-ID" sz="2000" dirty="0" smtClean="0"/>
              <a:t>aw adalahwater activity atau aktivitas air yang menunjukka junalah air bebas dalampangan  yang dapat digunakan olehmikroba untukpertumbuhannnya . Makin tinggi aw makin mikroba bisa tumbih, dan sebaliknya jadi sulit tumbuh jika makinkecil. Pada angka aw 0.85, bakteri sdhtidkabisa tumbnuhg walau kapang ,masih bisa. Jika produk rendnag ada &lt; 0.85 maka kemungkinan besar akan bisa awet  dalam waktu cukup lama tanmpa sterilsiasi komerssil, , cukup denganperebusan beerapa lama setelah di vacuum pack. . Berapa lama perebusanb dan berapa lama tahan harus melalui beberapa uji coba lagi.  </a:t>
            </a:r>
          </a:p>
          <a:p>
            <a:r>
              <a:rPr lang="id-ID" sz="2000" dirty="0" smtClean="0"/>
              <a:t>Disarankan ada alat lab terutama dalambentukpengujiancepat saja . Jiga untukkadar air kadar lemak dankadar protein . Bisa di unit payakumbuh atau baristand atau lainnya </a:t>
            </a:r>
            <a:endParaRPr lang="id-ID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46050"/>
          </a:xfrm>
        </p:spPr>
        <p:txBody>
          <a:bodyPr>
            <a:normAutofit fontScale="90000"/>
          </a:bodyPr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501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Kisaran harga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29600" cy="4968552"/>
          </a:xfrm>
        </p:spPr>
        <p:txBody>
          <a:bodyPr>
            <a:noAutofit/>
          </a:bodyPr>
          <a:lstStyle/>
          <a:p>
            <a:r>
              <a:rPr lang="id-ID" sz="2000" dirty="0"/>
              <a:t>Sapi lokal</a:t>
            </a:r>
            <a:r>
              <a:rPr lang="id-ID" sz="2000" dirty="0" smtClean="0"/>
              <a:t>, yang  </a:t>
            </a:r>
            <a:r>
              <a:rPr lang="id-ID" sz="2000" dirty="0"/>
              <a:t>umumnya tidak beku </a:t>
            </a:r>
            <a:r>
              <a:rPr lang="id-ID" sz="2000" dirty="0" smtClean="0"/>
              <a:t>ada dalam </a:t>
            </a:r>
            <a:r>
              <a:rPr lang="id-ID" sz="2000" dirty="0"/>
              <a:t>kisaran harga Rp.100.000 sampai Rp.120.000/per kg</a:t>
            </a:r>
          </a:p>
          <a:p>
            <a:r>
              <a:rPr lang="id-ID" sz="2000" dirty="0"/>
              <a:t>Daging beku </a:t>
            </a:r>
            <a:r>
              <a:rPr lang="id-ID" sz="2000" dirty="0" smtClean="0"/>
              <a:t>Australia di kisaran </a:t>
            </a:r>
            <a:r>
              <a:rPr lang="id-ID" sz="2000" dirty="0"/>
              <a:t>Rp.70.000 sampai Rp.80.000 per kg</a:t>
            </a:r>
          </a:p>
          <a:p>
            <a:r>
              <a:rPr lang="id-ID" sz="2000" dirty="0"/>
              <a:t>Daging kerbau India </a:t>
            </a:r>
            <a:r>
              <a:rPr lang="id-ID" sz="2000" dirty="0" smtClean="0"/>
              <a:t>di kisaran </a:t>
            </a:r>
            <a:r>
              <a:rPr lang="id-ID" sz="2000" dirty="0"/>
              <a:t>Rp.60.000 </a:t>
            </a:r>
            <a:r>
              <a:rPr lang="id-ID" sz="2000" dirty="0" smtClean="0"/>
              <a:t>sampai </a:t>
            </a:r>
            <a:r>
              <a:rPr lang="id-ID" sz="2000" dirty="0"/>
              <a:t>Rp.70.000 per kg</a:t>
            </a:r>
          </a:p>
          <a:p>
            <a:endParaRPr lang="id-ID" sz="2000" dirty="0" smtClean="0"/>
          </a:p>
          <a:p>
            <a:r>
              <a:rPr lang="id-ID" sz="2000" dirty="0"/>
              <a:t> Daging yang di gunakan  baik beku atau tidak beku , sebaiknya   harus melalui cara pemotongan yang benar, seperti </a:t>
            </a:r>
            <a:r>
              <a:rPr lang="id-ID" sz="2000" dirty="0" smtClean="0"/>
              <a:t>sapi sdh </a:t>
            </a:r>
            <a:r>
              <a:rPr lang="id-ID" sz="2000" dirty="0"/>
              <a:t>diitirahatkan dulu sblm dipotong , bukan sapi tua atau yg biasa dipekerjakan </a:t>
            </a:r>
            <a:r>
              <a:rPr lang="id-ID" sz="2000" dirty="0" smtClean="0"/>
              <a:t>untuk membajak </a:t>
            </a:r>
            <a:r>
              <a:rPr lang="id-ID" sz="2000" dirty="0"/>
              <a:t>atau menarik gerobak. dan memperhatikan animal welfare, misal tidak dikasari jelang pemotongan </a:t>
            </a:r>
          </a:p>
          <a:p>
            <a:r>
              <a:rPr lang="id-ID" sz="2000" dirty="0"/>
              <a:t>Lalu </a:t>
            </a:r>
            <a:r>
              <a:rPr lang="id-ID" sz="2000" dirty="0" smtClean="0"/>
              <a:t>proses  </a:t>
            </a:r>
            <a:r>
              <a:rPr lang="id-ID" sz="2000" dirty="0"/>
              <a:t>dilakukan dengan hygienis dan baru digunakan sdh melaui phase rigormortis dimana daging </a:t>
            </a:r>
            <a:r>
              <a:rPr lang="id-ID" sz="2000" dirty="0" smtClean="0"/>
              <a:t>masih dalam keadaan  </a:t>
            </a:r>
            <a:r>
              <a:rPr lang="id-ID" sz="2000" dirty="0"/>
              <a:t>alot  , dan sebaiknya dilakukan </a:t>
            </a:r>
            <a:r>
              <a:rPr lang="id-ID" sz="2000" dirty="0" smtClean="0"/>
              <a:t>pelayuan </a:t>
            </a:r>
            <a:r>
              <a:rPr lang="id-ID" sz="2000" dirty="0"/>
              <a:t>minimal 1 hari , untuk </a:t>
            </a:r>
            <a:r>
              <a:rPr lang="id-ID" sz="2000" dirty="0" smtClean="0"/>
              <a:t>melalui </a:t>
            </a:r>
            <a:r>
              <a:rPr lang="id-ID" sz="2000" dirty="0"/>
              <a:t>masa  rigor mortis sehingga mulai nya proses pengempukan daging   </a:t>
            </a:r>
          </a:p>
          <a:p>
            <a:r>
              <a:rPr lang="id-ID" sz="20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3063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DAGING BEKU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id-ID" sz="1800" dirty="0"/>
              <a:t>Pembekuan jika dilakukan dengan benar merupakan cara pengawetan terbaik karena saat di thawing/dilumerkan dengan benar akan memiliki sifat yang sama dengan saat sebelum di bekukan. . Beda misal dengan </a:t>
            </a:r>
            <a:r>
              <a:rPr lang="id-ID" sz="1800" dirty="0" smtClean="0"/>
              <a:t>pemanasan yang berakibat  </a:t>
            </a:r>
            <a:r>
              <a:rPr lang="id-ID" sz="1800" dirty="0"/>
              <a:t>akan  kehilangan bebarpa  sifat aslinya</a:t>
            </a:r>
          </a:p>
          <a:p>
            <a:endParaRPr lang="id-ID" sz="1800" dirty="0" smtClean="0"/>
          </a:p>
          <a:p>
            <a:r>
              <a:rPr lang="id-ID" sz="1800" dirty="0"/>
              <a:t>Cara membekukan dengan benar adalah daging harus dibekukan dnegan cepat , patokannya dalam 10 jam , core temperatur ( suhu dititik terjauh dr permukaan daging ) mencapai – 18 C.  </a:t>
            </a:r>
            <a:endParaRPr lang="id-ID" sz="1800" dirty="0" smtClean="0"/>
          </a:p>
          <a:p>
            <a:endParaRPr lang="id-ID" sz="1800" dirty="0"/>
          </a:p>
          <a:p>
            <a:r>
              <a:rPr lang="id-ID" sz="1800" dirty="0"/>
              <a:t>Bisa dilakukan dengan    blastfreezer, contact freezer , IQF </a:t>
            </a:r>
            <a:r>
              <a:rPr lang="id-ID" sz="1800" dirty="0" smtClean="0"/>
              <a:t>dll. JANGAN BEKUKAN DI HOLDING FREEZE</a:t>
            </a:r>
          </a:p>
          <a:p>
            <a:endParaRPr lang="id-ID" sz="1800" dirty="0"/>
          </a:p>
          <a:p>
            <a:r>
              <a:rPr lang="id-ID" sz="1800" dirty="0"/>
              <a:t>Jika  daging di bekukan secara lambat , </a:t>
            </a:r>
            <a:r>
              <a:rPr lang="id-ID" sz="1800" dirty="0" smtClean="0"/>
              <a:t>SEPERTi DI LAKUKAN DI HOLDING FREZER maka  </a:t>
            </a:r>
            <a:r>
              <a:rPr lang="id-ID" sz="1800" dirty="0"/>
              <a:t>akan terbentuk kristal es yang besar yang merusak sel sehingga pada saat di thawing  , daging akan banyak kehilangan “juice” nya atau sari daging, sehingga daging terasa sepo </a:t>
            </a:r>
            <a:r>
              <a:rPr lang="id-ID" sz="1800" dirty="0" smtClean="0"/>
              <a:t> dan struktur daging juga akan rusak</a:t>
            </a:r>
            <a:endParaRPr lang="id-ID" sz="1800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5418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4426681"/>
              </p:ext>
            </p:extLst>
          </p:nvPr>
        </p:nvGraphicFramePr>
        <p:xfrm>
          <a:off x="1403648" y="1628800"/>
          <a:ext cx="6048672" cy="4558228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349263"/>
                <a:gridCol w="2315033"/>
                <a:gridCol w="1080120"/>
                <a:gridCol w="2304256"/>
              </a:tblGrid>
              <a:tr h="1680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No</a:t>
                      </a:r>
                      <a:endParaRPr lang="id-ID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Kriteria</a:t>
                      </a:r>
                      <a:endParaRPr lang="id-ID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>
                          <a:effectLst/>
                        </a:rPr>
                        <a:t>Satuan</a:t>
                      </a:r>
                      <a:endParaRPr lang="id-ID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>
                          <a:effectLst/>
                        </a:rPr>
                        <a:t>Persyaratan</a:t>
                      </a:r>
                      <a:endParaRPr lang="id-ID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</a:tr>
              <a:tr h="40324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1</a:t>
                      </a:r>
                      <a:endParaRPr lang="id-ID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1.1</a:t>
                      </a:r>
                      <a:endParaRPr lang="id-ID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1.2</a:t>
                      </a:r>
                      <a:endParaRPr lang="id-ID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1.3</a:t>
                      </a:r>
                      <a:endParaRPr lang="id-ID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 </a:t>
                      </a:r>
                      <a:endParaRPr lang="id-ID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2</a:t>
                      </a:r>
                      <a:endParaRPr lang="id-ID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3</a:t>
                      </a:r>
                      <a:endParaRPr lang="id-ID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4</a:t>
                      </a:r>
                      <a:endParaRPr lang="id-ID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5</a:t>
                      </a:r>
                      <a:endParaRPr lang="id-ID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6</a:t>
                      </a:r>
                      <a:endParaRPr lang="id-ID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7.</a:t>
                      </a:r>
                      <a:endParaRPr lang="id-ID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7.1</a:t>
                      </a:r>
                      <a:endParaRPr lang="id-ID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7.2</a:t>
                      </a:r>
                      <a:endParaRPr lang="id-ID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7.3</a:t>
                      </a:r>
                      <a:endParaRPr lang="id-ID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7.4</a:t>
                      </a:r>
                      <a:endParaRPr lang="id-ID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8</a:t>
                      </a:r>
                      <a:endParaRPr lang="id-ID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9</a:t>
                      </a:r>
                      <a:endParaRPr lang="id-ID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9.1</a:t>
                      </a:r>
                      <a:endParaRPr lang="id-ID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9.2</a:t>
                      </a:r>
                      <a:endParaRPr lang="id-ID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9.3</a:t>
                      </a:r>
                      <a:endParaRPr lang="id-ID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9.4</a:t>
                      </a:r>
                      <a:endParaRPr lang="id-ID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9.5</a:t>
                      </a:r>
                      <a:endParaRPr lang="id-ID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9.6</a:t>
                      </a:r>
                      <a:endParaRPr lang="id-ID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Keadaan</a:t>
                      </a:r>
                      <a:endParaRPr lang="id-ID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Bau</a:t>
                      </a:r>
                      <a:endParaRPr lang="id-ID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Rasa</a:t>
                      </a:r>
                      <a:endParaRPr lang="id-ID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Warna</a:t>
                      </a:r>
                      <a:endParaRPr lang="id-ID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 </a:t>
                      </a:r>
                      <a:endParaRPr lang="id-ID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Bobot daging (b/b)</a:t>
                      </a:r>
                      <a:endParaRPr lang="id-ID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Kadar air (b/b)</a:t>
                      </a:r>
                      <a:endParaRPr lang="id-ID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Kadar abu (b/b)</a:t>
                      </a:r>
                      <a:endParaRPr lang="id-ID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Kadar lemak (b/b)</a:t>
                      </a:r>
                      <a:endParaRPr lang="id-ID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Kadar protein (b/b)</a:t>
                      </a:r>
                      <a:endParaRPr lang="id-ID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Cemaran logam</a:t>
                      </a:r>
                      <a:endParaRPr lang="id-ID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Timbal (Pb)</a:t>
                      </a:r>
                      <a:endParaRPr lang="id-ID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Tembaga(Cu)</a:t>
                      </a:r>
                      <a:endParaRPr lang="id-ID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Timah (Sn)</a:t>
                      </a:r>
                      <a:endParaRPr lang="id-ID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Raksa (Hg)</a:t>
                      </a:r>
                      <a:endParaRPr lang="id-ID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Cemaran Arsen (As)</a:t>
                      </a:r>
                      <a:endParaRPr lang="id-ID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Cemaran mikroba</a:t>
                      </a:r>
                      <a:endParaRPr lang="id-ID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Angka lempeng total</a:t>
                      </a:r>
                      <a:endParaRPr lang="id-ID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Angka lempeng total Anaerob*</a:t>
                      </a:r>
                      <a:endParaRPr lang="id-ID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Bakteri coliform</a:t>
                      </a:r>
                      <a:endParaRPr lang="id-ID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Clostrodiumperferingen</a:t>
                      </a:r>
                      <a:endParaRPr lang="id-ID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Salmonella</a:t>
                      </a:r>
                      <a:endParaRPr lang="id-ID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Kapang/khamir</a:t>
                      </a:r>
                      <a:endParaRPr lang="id-ID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 </a:t>
                      </a:r>
                      <a:endParaRPr lang="id-ID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-</a:t>
                      </a:r>
                      <a:endParaRPr lang="id-ID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-</a:t>
                      </a:r>
                      <a:endParaRPr lang="id-ID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-</a:t>
                      </a:r>
                      <a:endParaRPr lang="id-ID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 </a:t>
                      </a:r>
                      <a:endParaRPr lang="id-ID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%</a:t>
                      </a:r>
                      <a:endParaRPr lang="id-ID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%</a:t>
                      </a:r>
                      <a:endParaRPr lang="id-ID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%</a:t>
                      </a:r>
                      <a:endParaRPr lang="id-ID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%</a:t>
                      </a:r>
                      <a:endParaRPr lang="id-ID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%</a:t>
                      </a:r>
                      <a:endParaRPr lang="id-ID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 </a:t>
                      </a:r>
                      <a:endParaRPr lang="id-ID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mg/kg</a:t>
                      </a:r>
                      <a:endParaRPr lang="id-ID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mg/kg</a:t>
                      </a:r>
                      <a:endParaRPr lang="id-ID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mg/kg</a:t>
                      </a:r>
                      <a:endParaRPr lang="id-ID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mg/kg</a:t>
                      </a:r>
                      <a:endParaRPr lang="id-ID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mg/kg</a:t>
                      </a:r>
                      <a:endParaRPr lang="id-ID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 </a:t>
                      </a:r>
                      <a:endParaRPr lang="id-ID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koloni/g</a:t>
                      </a:r>
                      <a:endParaRPr lang="id-ID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koloni/g</a:t>
                      </a:r>
                      <a:endParaRPr lang="id-ID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APM/g</a:t>
                      </a:r>
                      <a:endParaRPr lang="id-ID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Koloni/g</a:t>
                      </a:r>
                      <a:endParaRPr lang="id-ID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-</a:t>
                      </a:r>
                      <a:endParaRPr lang="id-ID" sz="9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Koloni/g</a:t>
                      </a:r>
                      <a:endParaRPr lang="id-ID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 </a:t>
                      </a:r>
                      <a:endParaRPr lang="id-ID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Normal</a:t>
                      </a:r>
                      <a:endParaRPr lang="id-ID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Khas rendang</a:t>
                      </a:r>
                      <a:endParaRPr lang="id-ID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Coklat sampai coklat kehitaman</a:t>
                      </a:r>
                      <a:endParaRPr lang="id-ID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 </a:t>
                      </a:r>
                      <a:endParaRPr lang="id-ID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Min.50</a:t>
                      </a:r>
                      <a:endParaRPr lang="id-ID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Maks.20</a:t>
                      </a:r>
                      <a:endParaRPr lang="id-ID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Maks.5</a:t>
                      </a:r>
                      <a:endParaRPr lang="id-ID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Maks.30</a:t>
                      </a:r>
                      <a:endParaRPr lang="id-ID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Min.25</a:t>
                      </a:r>
                      <a:endParaRPr lang="id-ID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 </a:t>
                      </a:r>
                      <a:endParaRPr lang="id-ID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Maks.2,0</a:t>
                      </a:r>
                      <a:endParaRPr lang="id-ID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Maks 20.0</a:t>
                      </a:r>
                      <a:endParaRPr lang="id-ID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Maks.40.0</a:t>
                      </a:r>
                      <a:endParaRPr lang="id-ID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Maks.0.03</a:t>
                      </a:r>
                      <a:endParaRPr lang="id-ID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Maks,1,0</a:t>
                      </a:r>
                      <a:endParaRPr lang="id-ID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 </a:t>
                      </a:r>
                      <a:endParaRPr lang="id-ID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Maks 1 X 10 pangkat 4</a:t>
                      </a:r>
                      <a:endParaRPr lang="id-ID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&lt;10</a:t>
                      </a:r>
                      <a:endParaRPr lang="id-ID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&lt;3</a:t>
                      </a:r>
                      <a:endParaRPr lang="id-ID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&lt;10</a:t>
                      </a:r>
                      <a:endParaRPr lang="id-ID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Negatif/25 gr</a:t>
                      </a:r>
                      <a:endParaRPr lang="id-ID" sz="9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Maks .1 X 10 pangkat 2</a:t>
                      </a:r>
                      <a:endParaRPr lang="id-ID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</a:tr>
              <a:tr h="3360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>
                          <a:effectLst/>
                        </a:rPr>
                        <a:t> </a:t>
                      </a:r>
                      <a:endParaRPr lang="id-ID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>
                          <a:effectLst/>
                        </a:rPr>
                        <a:t>*untukrendnagyang dikemas dalam klaeng/vaccum</a:t>
                      </a:r>
                      <a:endParaRPr lang="id-ID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>
                          <a:effectLst/>
                        </a:rPr>
                        <a:t> </a:t>
                      </a:r>
                      <a:endParaRPr lang="id-ID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000" dirty="0">
                          <a:effectLst/>
                        </a:rPr>
                        <a:t> </a:t>
                      </a:r>
                      <a:endParaRPr lang="id-ID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64" marR="56764" marT="0" marB="0"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850106"/>
          </a:xfrm>
        </p:spPr>
        <p:txBody>
          <a:bodyPr>
            <a:normAutofit fontScale="90000"/>
          </a:bodyPr>
          <a:lstStyle/>
          <a:p>
            <a:r>
              <a:rPr lang="id-ID" dirty="0"/>
              <a:t>Standar Nasional Indonesia </a:t>
            </a:r>
            <a:r>
              <a:rPr lang="id-ID" dirty="0" smtClean="0"/>
              <a:t> </a:t>
            </a:r>
            <a:r>
              <a:rPr lang="id-ID" dirty="0"/>
              <a:t>R</a:t>
            </a:r>
            <a:r>
              <a:rPr lang="id-ID" dirty="0" smtClean="0"/>
              <a:t>endang   </a:t>
            </a:r>
            <a:r>
              <a:rPr lang="id-ID" dirty="0"/>
              <a:t>(SNI 7474:2009 )</a:t>
            </a:r>
          </a:p>
        </p:txBody>
      </p:sp>
    </p:spTree>
    <p:extLst>
      <p:ext uri="{BB962C8B-B14F-4D97-AF65-F5344CB8AC3E}">
        <p14:creationId xmlns:p14="http://schemas.microsoft.com/office/powerpoint/2010/main" val="139333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SNI (lanjutan)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d-ID" sz="1400" dirty="0">
                <a:latin typeface="Times New Roman"/>
                <a:ea typeface="Calibri"/>
                <a:cs typeface="Times New Roman"/>
              </a:rPr>
              <a:t>Hygiene :</a:t>
            </a:r>
            <a:endParaRPr lang="id-ID" sz="1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d-ID" sz="1400" dirty="0">
                <a:latin typeface="Times New Roman"/>
                <a:ea typeface="Calibri"/>
                <a:cs typeface="Times New Roman"/>
              </a:rPr>
              <a:t>Rendang harus  diproduksi secaraa Hygienis termasuk cara penyiapan dan  penangannnya  sesuai dengan ketentuan yang berlaku tentang Pedoman cara produksi pangan olahan  yang baik (CPPOB)</a:t>
            </a:r>
            <a:endParaRPr lang="id-ID" sz="1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d-ID" sz="1400" dirty="0">
                <a:latin typeface="Times New Roman"/>
                <a:ea typeface="Calibri"/>
                <a:cs typeface="Times New Roman"/>
              </a:rPr>
              <a:t>Pengemasan</a:t>
            </a:r>
            <a:endParaRPr lang="id-ID" sz="1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d-ID" sz="1400" dirty="0">
                <a:latin typeface="Times New Roman"/>
                <a:ea typeface="Calibri"/>
                <a:cs typeface="Times New Roman"/>
              </a:rPr>
              <a:t>Produk dikemas dalam wadah yang tertutup rapat  tidak dipengaruhi dan membepngaruhi isi aman selama pemyimanan dan pengangkutan</a:t>
            </a:r>
            <a:endParaRPr lang="id-ID" sz="1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d-ID" sz="1400" dirty="0">
                <a:latin typeface="Times New Roman"/>
                <a:ea typeface="Calibri"/>
                <a:cs typeface="Times New Roman"/>
              </a:rPr>
              <a:t> </a:t>
            </a:r>
            <a:endParaRPr lang="id-ID" sz="1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d-ID" sz="1400" dirty="0">
                <a:latin typeface="Times New Roman"/>
                <a:ea typeface="Calibri"/>
                <a:cs typeface="Times New Roman"/>
              </a:rPr>
              <a:t>SNI diatas terbit tahun 2009, seharusnya sudah direvisi, tapi karena belum ada  revisi . maka masih berlkau</a:t>
            </a:r>
            <a:endParaRPr lang="id-ID" sz="1400" dirty="0"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id-ID" sz="1400" dirty="0">
                <a:latin typeface="Times New Roman"/>
                <a:ea typeface="Calibri"/>
                <a:cs typeface="Times New Roman"/>
              </a:rPr>
              <a:t>Ada kemungkinan jika ingin mempeoleh MD ,walau belum SNI  wajib. Tetap harus memenuhi  standar diatas. Setidaknya untuk yang berhubungan dengan keamanan pangan,</a:t>
            </a:r>
            <a:endParaRPr lang="id-ID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1252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Jenis  ruang pendingin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d-ID" dirty="0"/>
              <a:t> D</a:t>
            </a:r>
            <a:r>
              <a:rPr lang="id-ID" dirty="0" smtClean="0"/>
              <a:t>ingin</a:t>
            </a:r>
            <a:endParaRPr lang="id-ID" dirty="0"/>
          </a:p>
          <a:p>
            <a:r>
              <a:rPr lang="id-ID" dirty="0"/>
              <a:t>A, holding Chiller  : diperuntukkan menyimpan produk yang sudah bersuhu </a:t>
            </a:r>
            <a:r>
              <a:rPr lang="id-ID" dirty="0" smtClean="0"/>
              <a:t>diantara 0 </a:t>
            </a:r>
            <a:r>
              <a:rPr lang="id-ID" dirty="0"/>
              <a:t>sampai 5 C agar tetap  berada pada suhu itu</a:t>
            </a:r>
          </a:p>
          <a:p>
            <a:r>
              <a:rPr lang="id-ID" dirty="0"/>
              <a:t>B</a:t>
            </a:r>
            <a:r>
              <a:rPr lang="id-ID" dirty="0" smtClean="0"/>
              <a:t>. </a:t>
            </a:r>
            <a:r>
              <a:rPr lang="id-ID" dirty="0"/>
              <a:t>Active chiller : diperuntukkan menurunkan suhu daging sampai mencapai  suhu antara 0 sampai 5 C dengan cepat </a:t>
            </a:r>
          </a:p>
          <a:p>
            <a:pPr marL="0" indent="0">
              <a:buNone/>
            </a:pPr>
            <a:r>
              <a:rPr lang="id-ID" dirty="0"/>
              <a:t> </a:t>
            </a:r>
            <a:endParaRPr lang="id-ID" dirty="0" smtClean="0"/>
          </a:p>
          <a:p>
            <a:pPr marL="0" indent="0">
              <a:buNone/>
            </a:pPr>
            <a:r>
              <a:rPr lang="id-ID" dirty="0" smtClean="0"/>
              <a:t>Beku </a:t>
            </a:r>
            <a:endParaRPr lang="id-ID" dirty="0"/>
          </a:p>
          <a:p>
            <a:r>
              <a:rPr lang="id-ID" dirty="0"/>
              <a:t>A</a:t>
            </a:r>
            <a:r>
              <a:rPr lang="id-ID" dirty="0" smtClean="0"/>
              <a:t>. </a:t>
            </a:r>
            <a:r>
              <a:rPr lang="id-ID" dirty="0"/>
              <a:t>Holding Freezer :  gudang untuk menyimpan produk yg bersuhu – 20 C shg tetap berada dalam suhu itu </a:t>
            </a:r>
          </a:p>
          <a:p>
            <a:r>
              <a:rPr lang="id-ID" dirty="0"/>
              <a:t> </a:t>
            </a:r>
            <a:r>
              <a:rPr lang="id-ID" dirty="0" smtClean="0"/>
              <a:t>B. </a:t>
            </a:r>
            <a:r>
              <a:rPr lang="id-ID" dirty="0"/>
              <a:t>Quick freezer : bisa berbentuk blast freezer atau lainnya, dengan tujuan untuk menurunkan suhu daging menjadi suhub eku – 18 C dalam waktu singkat yaitu di kisaran 10 jam</a:t>
            </a:r>
          </a:p>
        </p:txBody>
      </p:sp>
    </p:spTree>
    <p:extLst>
      <p:ext uri="{BB962C8B-B14F-4D97-AF65-F5344CB8AC3E}">
        <p14:creationId xmlns:p14="http://schemas.microsoft.com/office/powerpoint/2010/main" val="185113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/>
          </a:bodyPr>
          <a:lstStyle/>
          <a:p>
            <a:pPr algn="just"/>
            <a:r>
              <a:rPr lang="id-ID" dirty="0"/>
              <a:t>Dengan ausmsi bisa diproduksi Rendang Minang yang bermutu maka akan ada  prospek pasar yang besar  . Tetapi untuk memastikan mutu yang baik sebagian IKM  masih memerlukan  pendampingan , yang mungkin bisa dilakukan oleh Fakultas Teknologi Pertanian Universitas Andalas , </a:t>
            </a:r>
            <a:r>
              <a:rPr lang="id-ID" dirty="0" smtClean="0"/>
              <a:t>Baristan </a:t>
            </a:r>
            <a:r>
              <a:rPr lang="id-ID" dirty="0"/>
              <a:t>Padang  dan Dinas Perindag Sumbar dengan tetap mendapat dukungan dari </a:t>
            </a:r>
            <a:r>
              <a:rPr lang="id-ID" dirty="0" smtClean="0"/>
              <a:t>Kemenperin</a:t>
            </a:r>
          </a:p>
          <a:p>
            <a:pPr marL="0" indent="0" algn="just">
              <a:buNone/>
            </a:pPr>
            <a:endParaRPr lang="id-ID" dirty="0"/>
          </a:p>
          <a:p>
            <a:pPr algn="just"/>
            <a:r>
              <a:rPr lang="id-ID" dirty="0"/>
              <a:t>Dilihat dari jenis pasar ada dua jenis yaitu 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id-ID" dirty="0" smtClean="0"/>
              <a:t>penjualan </a:t>
            </a:r>
            <a:r>
              <a:rPr lang="id-ID" dirty="0"/>
              <a:t>dalam kemasan retail melalui toko pengecer </a:t>
            </a:r>
            <a:r>
              <a:rPr lang="id-ID" dirty="0" smtClean="0"/>
              <a:t>  atau </a:t>
            </a:r>
            <a:r>
              <a:rPr lang="id-ID" dirty="0"/>
              <a:t>online</a:t>
            </a:r>
            <a:r>
              <a:rPr lang="id-ID" dirty="0" smtClean="0"/>
              <a:t>,</a:t>
            </a:r>
          </a:p>
          <a:p>
            <a:pPr marL="514350" indent="-514350" algn="just">
              <a:buFont typeface="+mj-lt"/>
              <a:buAutoNum type="alphaLcParenR"/>
            </a:pPr>
            <a:r>
              <a:rPr lang="id-ID" dirty="0" smtClean="0"/>
              <a:t> penjualan </a:t>
            </a:r>
            <a:r>
              <a:rPr lang="id-ID" dirty="0"/>
              <a:t>dalam kemasan bulk ke  food </a:t>
            </a:r>
            <a:r>
              <a:rPr lang="id-ID" dirty="0" smtClean="0"/>
              <a:t>service </a:t>
            </a:r>
            <a:r>
              <a:rPr lang="id-ID" dirty="0"/>
              <a:t>seperti catering, hotel </a:t>
            </a:r>
            <a:r>
              <a:rPr lang="id-ID" dirty="0" smtClean="0"/>
              <a:t>.restoran , termasuk catering haji</a:t>
            </a:r>
            <a:endParaRPr lang="id-ID" dirty="0"/>
          </a:p>
          <a:p>
            <a:pPr algn="just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564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id-ID" dirty="0" smtClean="0"/>
              <a:t>Prospek yang terlihat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Autofit/>
          </a:bodyPr>
          <a:lstStyle/>
          <a:p>
            <a:pPr lvl="0"/>
            <a:r>
              <a:rPr lang="id-ID" sz="1600" dirty="0"/>
              <a:t>Menjual sebagai oleh oleh Sumbar, tempat sentra penjualan oleh oleh perlu diperbanyak disamping pabrik bisa membuka factory outlet  tempat penjualan sendiri </a:t>
            </a:r>
          </a:p>
          <a:p>
            <a:pPr lvl="0"/>
            <a:r>
              <a:rPr lang="id-ID" sz="1600" dirty="0"/>
              <a:t>Bekerjasama dengan retail chain </a:t>
            </a:r>
            <a:r>
              <a:rPr lang="id-ID" sz="1600" dirty="0" smtClean="0"/>
              <a:t>yang ada </a:t>
            </a:r>
            <a:r>
              <a:rPr lang="id-ID" sz="1600" dirty="0"/>
              <a:t>di </a:t>
            </a:r>
            <a:r>
              <a:rPr lang="id-ID" sz="1600" dirty="0" smtClean="0"/>
              <a:t>sumbar atau ritelmilk ornag sumbar di indoensia , </a:t>
            </a:r>
            <a:r>
              <a:rPr lang="id-ID" sz="1600" dirty="0"/>
              <a:t>baik sebagai kewajiban mereka mendukung perkembangan produk asli sumbar ataupun sebagai CSR. Dalam kasus ini pembina diharapkan dapat membimibing diperoleh nya perjanjian dagang/trading term yang menguntungkan. Misalnya mendapat tempat khusus yang strategis , dapat jatah mailer beberapa kali dalam setahun gratis. </a:t>
            </a:r>
            <a:r>
              <a:rPr lang="id-ID" sz="1600" dirty="0" smtClean="0"/>
              <a:t>Perlu </a:t>
            </a:r>
            <a:r>
              <a:rPr lang="id-ID" sz="1600" dirty="0"/>
              <a:t>diketahui jika berpegang pada permendag 70 thn 2013.pasal 4 ayat 2 d. , ketika toko modern mengajukan permohonan izin  </a:t>
            </a:r>
            <a:r>
              <a:rPr lang="id-ID" sz="1600" dirty="0" smtClean="0"/>
              <a:t>membuka </a:t>
            </a:r>
            <a:r>
              <a:rPr lang="id-ID" sz="1600" dirty="0"/>
              <a:t>toko, seharusnya  menyertakan rencana kemitraan dgn UKM sebagai salah stau syarat </a:t>
            </a:r>
            <a:r>
              <a:rPr lang="id-ID" sz="1600" dirty="0" smtClean="0"/>
              <a:t>dikeluarkan </a:t>
            </a:r>
            <a:r>
              <a:rPr lang="id-ID" sz="1600" dirty="0"/>
              <a:t>Iziln .  </a:t>
            </a:r>
          </a:p>
          <a:p>
            <a:pPr lvl="0"/>
            <a:r>
              <a:rPr lang="id-ID" sz="1600" dirty="0"/>
              <a:t>Melalui situs online baik  dibuat khusus oleh Sumbar, maupiun memanfaatkan yang sudah ada seperti blbli , bukalapak dll. Perlu pemahaman lebih lanjut cara berjualan online ini misal </a:t>
            </a:r>
            <a:r>
              <a:rPr lang="id-ID" sz="1600" dirty="0" smtClean="0"/>
              <a:t>dengan </a:t>
            </a:r>
            <a:r>
              <a:rPr lang="id-ID" sz="1600" dirty="0"/>
              <a:t>mengundang pelaku bisnis onlne untuk menjelaskan,Lebih baik lagi jika pemda membuat situs online khusus yang bagus  .</a:t>
            </a:r>
          </a:p>
          <a:p>
            <a:pPr lvl="0"/>
            <a:r>
              <a:rPr lang="id-ID" sz="1600" dirty="0"/>
              <a:t>Go international , dengan ikut serta dalam pameran global yang sering dilakukan oleh kemenperin  , maupun memlalui eksportir yang bergerak di ekspor pangan</a:t>
            </a:r>
          </a:p>
          <a:p>
            <a:pPr lvl="0"/>
            <a:r>
              <a:rPr lang="id-ID" sz="1600" dirty="0"/>
              <a:t>Menjadi produk  toko , atau menjadi maklon bagi pabrik lain. Dalam hal ini produk di jual dalam kemasan bermerk toko tersebut , atau jika dengan pabrik besar  yang memaklonkan di IKM dengan merk pabrik tersebut, walau tetap dalam </a:t>
            </a:r>
            <a:r>
              <a:rPr lang="id-ID" sz="1600" dirty="0" smtClean="0"/>
              <a:t>kemasan </a:t>
            </a:r>
            <a:r>
              <a:rPr lang="id-ID" sz="1600" dirty="0"/>
              <a:t>di tulis  produsen IKM nya  </a:t>
            </a:r>
          </a:p>
        </p:txBody>
      </p:sp>
    </p:spTree>
    <p:extLst>
      <p:ext uri="{BB962C8B-B14F-4D97-AF65-F5344CB8AC3E}">
        <p14:creationId xmlns:p14="http://schemas.microsoft.com/office/powerpoint/2010/main" val="325372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d-ID" sz="2400" dirty="0" smtClean="0"/>
              <a:t> </a:t>
            </a:r>
            <a:r>
              <a:rPr lang="id-ID" sz="2400" dirty="0"/>
              <a:t>P</a:t>
            </a:r>
            <a:r>
              <a:rPr lang="id-ID" sz="2400" dirty="0" smtClean="0"/>
              <a:t>emerintah baik  Kemenperin </a:t>
            </a:r>
            <a:r>
              <a:rPr lang="id-ID" sz="2400" dirty="0"/>
              <a:t>K</a:t>
            </a:r>
            <a:r>
              <a:rPr lang="id-ID" sz="2400" dirty="0" smtClean="0"/>
              <a:t>emendag </a:t>
            </a:r>
            <a:r>
              <a:rPr lang="id-ID" sz="2400" dirty="0"/>
              <a:t>atau Kem UKM atau </a:t>
            </a:r>
            <a:r>
              <a:rPr lang="id-ID" sz="2400" dirty="0" smtClean="0"/>
              <a:t>Pemda </a:t>
            </a:r>
            <a:r>
              <a:rPr lang="id-ID" sz="2400" dirty="0"/>
              <a:t>harus  tetap mendukung , misalnya  </a:t>
            </a:r>
            <a:r>
              <a:rPr lang="id-ID" sz="2400" dirty="0" smtClean="0"/>
              <a:t>dengan</a:t>
            </a:r>
          </a:p>
          <a:p>
            <a:r>
              <a:rPr lang="id-ID" sz="2400" dirty="0" smtClean="0"/>
              <a:t> </a:t>
            </a:r>
            <a:r>
              <a:rPr lang="id-ID" sz="2400" dirty="0"/>
              <a:t>melakukan promosi produk UKM dipelbagai kota besar yang pihak peretailnya sudah menjual di </a:t>
            </a:r>
            <a:r>
              <a:rPr lang="id-ID" sz="2400" dirty="0" smtClean="0"/>
              <a:t>gerainya Misalnya </a:t>
            </a:r>
            <a:r>
              <a:rPr lang="id-ID" sz="2400" dirty="0"/>
              <a:t>dgn  membiayai pemasang bill board di tempat strategis   di kota besar </a:t>
            </a:r>
            <a:r>
              <a:rPr lang="id-ID" sz="2400" dirty="0" smtClean="0"/>
              <a:t> </a:t>
            </a:r>
            <a:r>
              <a:rPr lang="id-ID" sz="2400" dirty="0"/>
              <a:t>atau </a:t>
            </a:r>
            <a:r>
              <a:rPr lang="id-ID" sz="2400" dirty="0" smtClean="0"/>
              <a:t>bantu adakahnroad </a:t>
            </a:r>
            <a:r>
              <a:rPr lang="id-ID" sz="2400" dirty="0"/>
              <a:t>show pemasaran di kota itu </a:t>
            </a:r>
            <a:r>
              <a:rPr lang="id-ID" sz="2400" dirty="0" smtClean="0"/>
              <a:t>. Karena  </a:t>
            </a:r>
            <a:r>
              <a:rPr lang="id-ID" sz="2400" dirty="0"/>
              <a:t>Promosi tidak mungkin dilakukan oleh  IKM  sendiri </a:t>
            </a:r>
            <a:endParaRPr lang="id-ID" sz="2400" dirty="0" smtClean="0"/>
          </a:p>
          <a:p>
            <a:r>
              <a:rPr lang="id-ID" sz="2400" dirty="0"/>
              <a:t>beberapa aturan  yang berhubungan dengan pemasaran produk IKM yang ada pada Permendag 70 thn 2013 tentang  Pedoman Penataan  dan Pembinaan pasar tradusionil , pusat perbelanjaan dan toko modern </a:t>
            </a:r>
            <a:r>
              <a:rPr lang="id-ID" sz="2400" dirty="0" smtClean="0"/>
              <a:t>yang dapat dimanfaatkan dengan bantuan enforcing dari  lembaga terkait sbb  </a:t>
            </a:r>
            <a:endParaRPr lang="id-ID" sz="2400" dirty="0"/>
          </a:p>
          <a:p>
            <a:endParaRPr lang="id-ID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Dukungan yang tetap diharap 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0427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2000" b="1" dirty="0" smtClean="0"/>
              <a:t>Permendag </a:t>
            </a:r>
            <a:r>
              <a:rPr lang="id-ID" sz="2000" b="1" dirty="0"/>
              <a:t>70 thn </a:t>
            </a:r>
            <a:r>
              <a:rPr lang="id-ID" sz="2000" b="1" dirty="0" smtClean="0"/>
              <a:t>2013 </a:t>
            </a:r>
            <a:r>
              <a:rPr lang="id-ID" sz="2000" dirty="0" smtClean="0"/>
              <a:t/>
            </a:r>
            <a:br>
              <a:rPr lang="id-ID" sz="2000" dirty="0" smtClean="0"/>
            </a:br>
            <a:r>
              <a:rPr lang="id-ID" sz="2000" b="1" i="1" dirty="0" smtClean="0"/>
              <a:t>tentang  </a:t>
            </a:r>
            <a:r>
              <a:rPr lang="id-ID" sz="2000" b="1" i="1" dirty="0"/>
              <a:t>Pedoman Penataan  dan Pembinaan </a:t>
            </a:r>
            <a:r>
              <a:rPr lang="id-ID" sz="2000" b="1" i="1" dirty="0" smtClean="0"/>
              <a:t>Pasar Tradisionil </a:t>
            </a:r>
            <a:r>
              <a:rPr lang="id-ID" sz="2000" b="1" i="1" dirty="0"/>
              <a:t>, </a:t>
            </a:r>
            <a:r>
              <a:rPr lang="id-ID" sz="2000" b="1" i="1" dirty="0" smtClean="0"/>
              <a:t>Pusat Perbelanjaan </a:t>
            </a:r>
            <a:r>
              <a:rPr lang="id-ID" sz="2000" b="1" i="1" dirty="0"/>
              <a:t>dan </a:t>
            </a:r>
            <a:r>
              <a:rPr lang="id-ID" sz="2000" b="1" i="1" dirty="0" smtClean="0"/>
              <a:t>Toko </a:t>
            </a:r>
            <a:r>
              <a:rPr lang="id-ID" sz="1800" b="1" i="1" dirty="0"/>
              <a:t>modern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id-ID" dirty="0"/>
              <a:t>Pasal 13</a:t>
            </a:r>
          </a:p>
          <a:p>
            <a:pPr marL="0" indent="0">
              <a:buNone/>
            </a:pPr>
            <a:r>
              <a:rPr lang="id-ID" dirty="0"/>
              <a:t> </a:t>
            </a:r>
          </a:p>
          <a:p>
            <a:pPr lvl="0"/>
            <a:r>
              <a:rPr lang="id-ID" dirty="0"/>
              <a:t> Pembayaran barang </a:t>
            </a:r>
            <a:r>
              <a:rPr lang="id-ID" dirty="0" smtClean="0"/>
              <a:t>dari </a:t>
            </a:r>
            <a:r>
              <a:rPr lang="id-ID" dirty="0"/>
              <a:t>toko modern  kepada pemasok  yang dilakukan  oleh Usaha Mikro  dan usaha kecil  untuk nilai pasokan  sampai dengan 10 juta ( sepuluh juta </a:t>
            </a:r>
            <a:r>
              <a:rPr lang="id-ID" dirty="0" smtClean="0"/>
              <a:t>rupiah)  </a:t>
            </a:r>
            <a:r>
              <a:rPr lang="id-ID" dirty="0"/>
              <a:t>dapat dilakukan  dengan cara dibayar  langsung pada hari pembayaran secara tunai  atau dalam jangka waktu  15 hari setelah seluruh dokumen penagihan di terima</a:t>
            </a:r>
          </a:p>
          <a:p>
            <a:pPr lvl="0"/>
            <a:r>
              <a:rPr lang="id-ID" dirty="0"/>
              <a:t>Ketentuan sebagaimana dimaksud pada ayat (1 )  berlaku  untuk setiap satu outlet/gerai  </a:t>
            </a:r>
            <a:r>
              <a:rPr lang="id-ID" dirty="0" smtClean="0"/>
              <a:t>dalam jarimgan </a:t>
            </a:r>
            <a:r>
              <a:rPr lang="id-ID" dirty="0"/>
              <a:t>usaha </a:t>
            </a:r>
          </a:p>
          <a:p>
            <a:pPr lvl="0"/>
            <a:r>
              <a:rPr lang="id-ID" dirty="0"/>
              <a:t>Usaha mikro dan Usaha kecil yang memasok barang  ke toko modern  dibebaskan dari  pengenaan  biaya administrasi  pendaftaran barang  (listing fee)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60238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Pendahuluan </a:t>
            </a:r>
            <a:br>
              <a:rPr lang="id-ID" dirty="0" smtClean="0"/>
            </a:br>
            <a:endParaRPr lang="id-ID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id-ID" sz="1600" dirty="0" smtClean="0"/>
              <a:t>Rendang </a:t>
            </a:r>
            <a:r>
              <a:rPr lang="id-ID" sz="1600" dirty="0"/>
              <a:t>di nobatkan oleh CNN sebagai </a:t>
            </a:r>
            <a:r>
              <a:rPr lang="id-ID" sz="1600" dirty="0" smtClean="0"/>
              <a:t>makanan </a:t>
            </a:r>
            <a:r>
              <a:rPr lang="id-ID" sz="1600" dirty="0"/>
              <a:t>terenak sedunia . Ini daftar 20 besar nya</a:t>
            </a:r>
          </a:p>
          <a:p>
            <a:endParaRPr lang="id-ID" sz="1400" dirty="0" smtClean="0"/>
          </a:p>
          <a:p>
            <a:endParaRPr lang="id-ID" sz="1400" dirty="0"/>
          </a:p>
          <a:p>
            <a:endParaRPr lang="id-ID" sz="1400" dirty="0" smtClean="0"/>
          </a:p>
          <a:p>
            <a:endParaRPr lang="id-ID" sz="1400" dirty="0"/>
          </a:p>
          <a:p>
            <a:endParaRPr lang="id-ID" sz="1400" dirty="0" smtClean="0"/>
          </a:p>
          <a:p>
            <a:endParaRPr lang="id-ID" sz="1400" dirty="0"/>
          </a:p>
          <a:p>
            <a:endParaRPr lang="id-ID" sz="1400" dirty="0" smtClean="0"/>
          </a:p>
          <a:p>
            <a:pPr marL="0" indent="0">
              <a:buNone/>
            </a:pPr>
            <a:endParaRPr lang="id-ID" sz="1400" dirty="0" smtClean="0"/>
          </a:p>
          <a:p>
            <a:endParaRPr lang="id-ID" sz="1400" dirty="0"/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d-ID" sz="1400" dirty="0" smtClean="0">
                <a:solidFill>
                  <a:srgbClr val="2A2A2A"/>
                </a:solidFill>
                <a:effectLst/>
                <a:latin typeface="Arial"/>
                <a:ea typeface="Calibri"/>
                <a:cs typeface="Times New Roman"/>
              </a:rPr>
              <a:t>dari CNN, Jumat (14/7/2017),</a:t>
            </a:r>
            <a:endParaRPr lang="id-ID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d-ID" sz="1400" u="none" strike="noStrike" dirty="0" smtClean="0">
                <a:solidFill>
                  <a:srgbClr val="0000FF"/>
                </a:solidFill>
                <a:effectLst/>
                <a:latin typeface="Arial"/>
                <a:ea typeface="Calibri"/>
                <a:cs typeface="Times New Roman"/>
                <a:hlinkClick r:id="rId2"/>
              </a:rPr>
              <a:t>https://travel.kompas.com/read/2017/07/14/103010427/rendang-dan-nasi-goreng-sabet-predikat-makanan-terenak-di-dunia</a:t>
            </a:r>
            <a:r>
              <a:rPr lang="id-ID" sz="1400" dirty="0" smtClean="0">
                <a:solidFill>
                  <a:srgbClr val="2A2A2A"/>
                </a:solidFill>
                <a:effectLst/>
                <a:latin typeface="Arial"/>
                <a:ea typeface="Calibri"/>
                <a:cs typeface="Times New Roman"/>
              </a:rPr>
              <a:t>. </a:t>
            </a:r>
            <a:endParaRPr lang="id-ID" sz="1600" dirty="0">
              <a:ea typeface="Calibri"/>
              <a:cs typeface="Times New Roman"/>
            </a:endParaRPr>
          </a:p>
          <a:p>
            <a:r>
              <a:rPr lang="id-ID" sz="1400" dirty="0" smtClean="0"/>
              <a:t>Jika Tom Yam ,dim sum Ramen Lasagna Kimchi chicken rice dll sudah mendunia, maka rendnagyang no 1 justrubelum terlalu tersebar di dunia</a:t>
            </a:r>
            <a:endParaRPr lang="id-ID" sz="14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905741"/>
              </p:ext>
            </p:extLst>
          </p:nvPr>
        </p:nvGraphicFramePr>
        <p:xfrm>
          <a:off x="1763688" y="2636912"/>
          <a:ext cx="5868670" cy="147218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1955800"/>
                <a:gridCol w="1956435"/>
                <a:gridCol w="1956435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1.Rendang</a:t>
                      </a:r>
                      <a:endParaRPr lang="id-ID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8.Ramen</a:t>
                      </a:r>
                      <a:endParaRPr lang="id-ID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15.Es Krim</a:t>
                      </a:r>
                      <a:endParaRPr lang="id-ID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2.Nasi Goreng</a:t>
                      </a:r>
                      <a:endParaRPr lang="id-ID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9.Bebek Pekong</a:t>
                      </a:r>
                      <a:endParaRPr lang="id-ID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16.Kebab</a:t>
                      </a:r>
                      <a:endParaRPr lang="id-ID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3.Sushi</a:t>
                      </a:r>
                      <a:endParaRPr lang="id-ID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10.Massaaman Curry</a:t>
                      </a:r>
                      <a:endParaRPr lang="id-ID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17.Gelato</a:t>
                      </a:r>
                      <a:endParaRPr lang="id-ID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4.Tom Yam</a:t>
                      </a:r>
                      <a:endParaRPr lang="id-ID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11.Lasgana</a:t>
                      </a:r>
                      <a:endParaRPr lang="id-ID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18.Croissant</a:t>
                      </a:r>
                      <a:endParaRPr lang="id-ID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5.Pad Thai</a:t>
                      </a:r>
                      <a:endParaRPr lang="id-ID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12.Kimchi</a:t>
                      </a:r>
                      <a:endParaRPr lang="id-ID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19.Green Curry</a:t>
                      </a:r>
                      <a:endParaRPr lang="id-ID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6.Som Tam</a:t>
                      </a:r>
                      <a:endParaRPr lang="id-ID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13.Chicken Rice</a:t>
                      </a:r>
                      <a:endParaRPr lang="id-ID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20.Pho</a:t>
                      </a:r>
                      <a:endParaRPr lang="id-ID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>
                          <a:effectLst/>
                        </a:rPr>
                        <a:t>7.Dim Sum</a:t>
                      </a:r>
                      <a:endParaRPr lang="id-ID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14.Sate</a:t>
                      </a:r>
                      <a:endParaRPr lang="id-ID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200" dirty="0">
                          <a:effectLst/>
                        </a:rPr>
                        <a:t> </a:t>
                      </a:r>
                      <a:endParaRPr lang="id-ID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747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id-ID" dirty="0"/>
              <a:t>Kemitraan</a:t>
            </a:r>
          </a:p>
          <a:p>
            <a:pPr marL="0" indent="0" algn="ctr">
              <a:buNone/>
            </a:pPr>
            <a:r>
              <a:rPr lang="id-ID" dirty="0"/>
              <a:t>Pasal 15</a:t>
            </a:r>
          </a:p>
          <a:p>
            <a:pPr marL="0" indent="0" algn="ctr">
              <a:buNone/>
            </a:pPr>
            <a:r>
              <a:rPr lang="id-ID" dirty="0"/>
              <a:t> </a:t>
            </a:r>
          </a:p>
          <a:p>
            <a:pPr lvl="0" algn="just"/>
            <a:r>
              <a:rPr lang="id-ID" dirty="0" smtClean="0"/>
              <a:t>1.Kemitraan </a:t>
            </a:r>
            <a:r>
              <a:rPr lang="id-ID" dirty="0"/>
              <a:t>dalam mengembangkan UMKM  dipasar tradisional , pusat perbelanjaan dan toko modern  dapat dilakukan dengan pola pe rdagangan umum  dan /atau waralaba </a:t>
            </a:r>
          </a:p>
          <a:p>
            <a:pPr lvl="0" algn="just"/>
            <a:r>
              <a:rPr lang="id-ID" dirty="0"/>
              <a:t> </a:t>
            </a:r>
            <a:r>
              <a:rPr lang="id-ID" dirty="0" smtClean="0"/>
              <a:t>2.Kemitraa </a:t>
            </a:r>
            <a:r>
              <a:rPr lang="id-ID" dirty="0"/>
              <a:t>n dengan pola perdagangan umum  sebagaimana dimaksud  pada ayat (1)  dapat dilakukan dalam bentuk</a:t>
            </a:r>
          </a:p>
          <a:p>
            <a:pPr lvl="0" algn="just"/>
            <a:r>
              <a:rPr lang="id-ID" dirty="0"/>
              <a:t>a.Kerjasama pemasaran</a:t>
            </a:r>
          </a:p>
          <a:p>
            <a:pPr lvl="0" algn="just"/>
            <a:r>
              <a:rPr lang="id-ID" dirty="0"/>
              <a:t>b.Penyediaan  lokasi usaha dan/atau</a:t>
            </a:r>
          </a:p>
          <a:p>
            <a:pPr lvl="0" algn="just"/>
            <a:r>
              <a:rPr lang="id-ID" dirty="0"/>
              <a:t>c. Penyediaan pasokan</a:t>
            </a:r>
          </a:p>
          <a:p>
            <a:pPr algn="just"/>
            <a:r>
              <a:rPr lang="id-ID" dirty="0"/>
              <a:t>3  Kerjasama  pemasaran sebagaimana dimaksud pada ayat (2)  huruf a  dapat dilakukan         dalam bentuk  memasarkan hasil produksi UMKM yang dikemas atau dikemas ulang        (repackaging)  dengan merk pemilik </a:t>
            </a:r>
            <a:r>
              <a:rPr lang="id-ID" dirty="0" smtClean="0"/>
              <a:t>barang </a:t>
            </a:r>
            <a:r>
              <a:rPr lang="id-ID" dirty="0"/>
              <a:t>, merk toko modern  atau merk lain yang disepakati  dalam rangka meningkatkan nilai jual barang</a:t>
            </a:r>
          </a:p>
          <a:p>
            <a:pPr algn="just"/>
            <a:r>
              <a:rPr lang="id-ID" dirty="0"/>
              <a:t>4.Penyediaan lokasi usaha sebagaimana  sebagaimana dimaksud pada ayat (2) huruf b dilakukan dalam bentuk menyediakan ruang usaha  </a:t>
            </a:r>
            <a:r>
              <a:rPr lang="id-ID" dirty="0" smtClean="0"/>
              <a:t>dalam </a:t>
            </a:r>
            <a:r>
              <a:rPr lang="id-ID" dirty="0"/>
              <a:t>areal pusat  perbelanjaan kepada usaha mikro danusaha kecil  sesuai dengan peruntukan yang disepakati</a:t>
            </a:r>
          </a:p>
          <a:p>
            <a:pPr algn="just"/>
            <a:r>
              <a:rPr lang="id-ID" dirty="0"/>
              <a:t>5.Penyediaan pasokan sebagaimana dimaksudkan pada ayat (2)  huruf c  </a:t>
            </a:r>
            <a:r>
              <a:rPr lang="id-ID" dirty="0" smtClean="0"/>
              <a:t>dilakukan dalam  </a:t>
            </a:r>
            <a:r>
              <a:rPr lang="id-ID" dirty="0"/>
              <a:t>penyediaan  barang dari pemasok kepasar tradisional pusat perbelanjaan dan toko modern</a:t>
            </a:r>
          </a:p>
          <a:p>
            <a:pPr algn="just"/>
            <a:endParaRPr lang="id-ID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d-ID" sz="1800" b="1" dirty="0"/>
              <a:t>Permendag 70 thn 2013 </a:t>
            </a:r>
            <a:r>
              <a:rPr lang="id-ID" sz="1800" dirty="0"/>
              <a:t/>
            </a:r>
            <a:br>
              <a:rPr lang="id-ID" sz="1800" dirty="0"/>
            </a:br>
            <a:r>
              <a:rPr lang="id-ID" sz="1800" dirty="0"/>
              <a:t>tentang  Pedoman Penataan  dan Pembinaan Pasar Tradisionil , Pusat Perbelanjaan dan Toko modern</a:t>
            </a:r>
          </a:p>
        </p:txBody>
      </p:sp>
    </p:spTree>
    <p:extLst>
      <p:ext uri="{BB962C8B-B14F-4D97-AF65-F5344CB8AC3E}">
        <p14:creationId xmlns:p14="http://schemas.microsoft.com/office/powerpoint/2010/main" val="19719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Trend Now 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62500" lnSpcReduction="20000"/>
          </a:bodyPr>
          <a:lstStyle/>
          <a:p>
            <a:r>
              <a:rPr lang="id-ID" sz="2400" dirty="0"/>
              <a:t>Tiga trend </a:t>
            </a:r>
            <a:r>
              <a:rPr lang="id-ID" sz="2400" dirty="0" smtClean="0"/>
              <a:t>di </a:t>
            </a:r>
            <a:r>
              <a:rPr lang="id-ID" sz="2400" dirty="0"/>
              <a:t>dunia </a:t>
            </a:r>
            <a:r>
              <a:rPr lang="id-ID" sz="2400" dirty="0" smtClean="0"/>
              <a:t>yang sednag berkembang untuk </a:t>
            </a:r>
            <a:r>
              <a:rPr lang="id-ID" sz="2400" dirty="0"/>
              <a:t>makanan adalah, </a:t>
            </a:r>
            <a:r>
              <a:rPr lang="id-ID" sz="2400" dirty="0" smtClean="0"/>
              <a:t>Healthy</a:t>
            </a:r>
            <a:r>
              <a:rPr lang="id-ID" sz="2400" dirty="0"/>
              <a:t>, Convenience  dan ethnical food</a:t>
            </a:r>
            <a:r>
              <a:rPr lang="id-ID" sz="2400" dirty="0" smtClean="0"/>
              <a:t>,</a:t>
            </a:r>
          </a:p>
          <a:p>
            <a:endParaRPr lang="id-ID" sz="2400" dirty="0"/>
          </a:p>
          <a:p>
            <a:endParaRPr lang="id-ID" sz="1800" dirty="0" smtClean="0"/>
          </a:p>
          <a:p>
            <a:pPr>
              <a:buFont typeface="+mj-lt"/>
              <a:buAutoNum type="arabicPeriod"/>
            </a:pPr>
            <a:r>
              <a:rPr lang="id-ID" sz="1800" dirty="0" smtClean="0"/>
              <a:t>Makanan sehat , terjamin tidak membahayakan kesehatan  karena ada cemaran bakteri atau bahan berbahaya lain bagi kesehatan</a:t>
            </a:r>
          </a:p>
          <a:p>
            <a:pPr>
              <a:buFont typeface="+mj-lt"/>
              <a:buAutoNum type="arabicPeriod"/>
            </a:pPr>
            <a:r>
              <a:rPr lang="id-ID" sz="1800" dirty="0" smtClean="0"/>
              <a:t>.Mudah mempersiapkannya</a:t>
            </a:r>
            <a:r>
              <a:rPr lang="id-ID" sz="1800" dirty="0"/>
              <a:t>, seperti </a:t>
            </a:r>
            <a:r>
              <a:rPr lang="id-ID" sz="1800" dirty="0" smtClean="0"/>
              <a:t>, </a:t>
            </a:r>
            <a:r>
              <a:rPr lang="id-ID" sz="1800" dirty="0"/>
              <a:t>siap </a:t>
            </a:r>
            <a:r>
              <a:rPr lang="id-ID" sz="1800" dirty="0" smtClean="0"/>
              <a:t>masak  bahkan siap  makan , tidak memerlukan wkatu lama  dan sulit mempersiapkan</a:t>
            </a:r>
          </a:p>
          <a:p>
            <a:pPr>
              <a:buFont typeface="+mj-lt"/>
              <a:buAutoNum type="arabicPeriod"/>
            </a:pPr>
            <a:r>
              <a:rPr lang="id-ID" sz="1800" dirty="0"/>
              <a:t>M</a:t>
            </a:r>
            <a:r>
              <a:rPr lang="id-ID" sz="1800" dirty="0" smtClean="0"/>
              <a:t>erupakan </a:t>
            </a:r>
            <a:r>
              <a:rPr lang="id-ID" sz="1800" dirty="0"/>
              <a:t>makanan khas negara tertentu;  , ada kecenderungan </a:t>
            </a:r>
            <a:r>
              <a:rPr lang="id-ID" sz="1800" dirty="0" smtClean="0"/>
              <a:t>konsumen masa kini ingin menikmati </a:t>
            </a:r>
            <a:r>
              <a:rPr lang="id-ID" sz="1800" dirty="0"/>
              <a:t>kulier negara lain, </a:t>
            </a:r>
            <a:r>
              <a:rPr lang="id-ID" sz="1800" dirty="0" smtClean="0"/>
              <a:t>terbukti meluasnya </a:t>
            </a:r>
            <a:r>
              <a:rPr lang="id-ID" sz="1800" dirty="0"/>
              <a:t>kuliner thailand Jepang korea Itali </a:t>
            </a:r>
            <a:r>
              <a:rPr lang="id-ID" sz="1800" dirty="0" smtClean="0"/>
              <a:t>Turki dll </a:t>
            </a:r>
            <a:r>
              <a:rPr lang="id-ID" sz="1800" dirty="0"/>
              <a:t>dinegara lain </a:t>
            </a:r>
          </a:p>
          <a:p>
            <a:pPr>
              <a:buFont typeface="+mj-lt"/>
              <a:buAutoNum type="arabicPeriod"/>
            </a:pPr>
            <a:endParaRPr lang="id-ID" sz="1800" dirty="0" smtClean="0"/>
          </a:p>
          <a:p>
            <a:endParaRPr lang="id-ID" sz="1800" dirty="0" smtClean="0"/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d-ID" sz="1800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id-ID" sz="1800" dirty="0">
                <a:latin typeface="Times New Roman"/>
                <a:ea typeface="Calibri"/>
                <a:cs typeface="Times New Roman"/>
              </a:rPr>
              <a:t>K</a:t>
            </a:r>
            <a:r>
              <a:rPr lang="id-ID" sz="1800" dirty="0" smtClean="0">
                <a:effectLst/>
                <a:latin typeface="Times New Roman"/>
                <a:ea typeface="Calibri"/>
                <a:cs typeface="Times New Roman"/>
              </a:rPr>
              <a:t>ita berusaha  menuju  perbaikan kwalitas rendang khususnya yang di buat di Sumbar menuju makanan dijamin aman  ,sehat, convenience mudah disajikan dan  yang bisa ditrima global. </a:t>
            </a:r>
            <a:endParaRPr lang="id-ID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d-ID" sz="1800" dirty="0" smtClean="0">
                <a:effectLst/>
                <a:latin typeface="Times New Roman"/>
                <a:ea typeface="Calibri"/>
                <a:cs typeface="Times New Roman"/>
              </a:rPr>
              <a:t>Sebuah prinisp dalam  pembuatan makanan adalah ,  makanan baik di buat dari bahan bahan yang baik dan diproduksi dengan benar,  yaitu Cara Produksi </a:t>
            </a:r>
            <a:r>
              <a:rPr lang="id-ID" sz="1800" dirty="0">
                <a:latin typeface="Times New Roman"/>
                <a:ea typeface="Calibri"/>
                <a:cs typeface="Times New Roman"/>
              </a:rPr>
              <a:t>P</a:t>
            </a:r>
            <a:r>
              <a:rPr lang="id-ID" sz="1800" dirty="0" smtClean="0">
                <a:effectLst/>
                <a:latin typeface="Times New Roman"/>
                <a:ea typeface="Calibri"/>
                <a:cs typeface="Times New Roman"/>
              </a:rPr>
              <a:t>angan </a:t>
            </a:r>
            <a:r>
              <a:rPr lang="id-ID" sz="1800" dirty="0">
                <a:latin typeface="Times New Roman"/>
                <a:ea typeface="Calibri"/>
                <a:cs typeface="Times New Roman"/>
              </a:rPr>
              <a:t>O</a:t>
            </a:r>
            <a:r>
              <a:rPr lang="id-ID" sz="1800" dirty="0" smtClean="0">
                <a:effectLst/>
                <a:latin typeface="Times New Roman"/>
                <a:ea typeface="Calibri"/>
                <a:cs typeface="Times New Roman"/>
              </a:rPr>
              <a:t>lahan yang Baik  (CPPOB).</a:t>
            </a:r>
            <a:endParaRPr lang="id-ID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d-ID" sz="1800" dirty="0" smtClean="0">
                <a:effectLst/>
                <a:latin typeface="Times New Roman"/>
                <a:ea typeface="Calibri"/>
                <a:cs typeface="Times New Roman"/>
              </a:rPr>
              <a:t>Dengan demikian harus ada bahan baku utama yang baik, bahn pembantu yang baik bahan kemasan yang baik dengan  porses yang baik menuju produk yang baik dan  terstandarisasi,</a:t>
            </a:r>
            <a:endParaRPr lang="id-ID" sz="16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d-ID" sz="1800" dirty="0" smtClean="0">
                <a:effectLst/>
                <a:latin typeface="Times New Roman"/>
                <a:ea typeface="Calibri"/>
                <a:cs typeface="Times New Roman"/>
              </a:rPr>
              <a:t> </a:t>
            </a:r>
            <a:endParaRPr lang="id-ID" sz="1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3599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19256" cy="5001419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d-ID" sz="1800" dirty="0">
                <a:latin typeface="Times New Roman"/>
                <a:ea typeface="Calibri"/>
                <a:cs typeface="Times New Roman"/>
              </a:rPr>
              <a:t>Hal yang harus diperhatikan dalam pemilihan daging</a:t>
            </a:r>
            <a:endParaRPr lang="id-ID" sz="16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id-ID" sz="1400" dirty="0">
                <a:latin typeface="Times New Roman"/>
                <a:ea typeface="Calibri"/>
                <a:cs typeface="Times New Roman"/>
              </a:rPr>
              <a:t>Cara </a:t>
            </a:r>
            <a:r>
              <a:rPr lang="id-ID" sz="1400" dirty="0" smtClean="0">
                <a:latin typeface="Times New Roman"/>
                <a:ea typeface="Calibri"/>
                <a:cs typeface="Times New Roman"/>
              </a:rPr>
              <a:t>penangangan  </a:t>
            </a:r>
            <a:r>
              <a:rPr lang="id-ID" sz="1400" dirty="0">
                <a:latin typeface="Times New Roman"/>
                <a:ea typeface="Calibri"/>
                <a:cs typeface="Times New Roman"/>
              </a:rPr>
              <a:t>penyembelihan di RPH : seperti </a:t>
            </a:r>
            <a:r>
              <a:rPr lang="id-ID" sz="1400" dirty="0" smtClean="0">
                <a:latin typeface="Times New Roman"/>
                <a:ea typeface="Calibri"/>
                <a:cs typeface="Times New Roman"/>
              </a:rPr>
              <a:t>sapi stress  atau tidak , karkas  </a:t>
            </a:r>
            <a:r>
              <a:rPr lang="id-ID" sz="1400" dirty="0">
                <a:latin typeface="Times New Roman"/>
                <a:ea typeface="Calibri"/>
                <a:cs typeface="Times New Roman"/>
              </a:rPr>
              <a:t>dilayukan atau tidak, </a:t>
            </a:r>
            <a:r>
              <a:rPr lang="id-ID" sz="1400" dirty="0" smtClean="0">
                <a:latin typeface="Times New Roman"/>
                <a:ea typeface="Calibri"/>
                <a:cs typeface="Times New Roman"/>
              </a:rPr>
              <a:t>perlakuan </a:t>
            </a:r>
            <a:r>
              <a:rPr lang="id-ID" sz="1400" dirty="0">
                <a:latin typeface="Times New Roman"/>
                <a:ea typeface="Calibri"/>
                <a:cs typeface="Times New Roman"/>
              </a:rPr>
              <a:t>hygienis atau tidak</a:t>
            </a:r>
            <a:endParaRPr lang="id-ID" sz="14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id-ID" sz="1400" dirty="0">
                <a:latin typeface="Times New Roman"/>
                <a:ea typeface="Calibri"/>
                <a:cs typeface="Times New Roman"/>
              </a:rPr>
              <a:t>Jenis potongan daging: potongan yang cocok ada baik di paha belakang maupun depan, </a:t>
            </a:r>
            <a:endParaRPr lang="id-ID" sz="14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id-ID" sz="1400" dirty="0">
                <a:latin typeface="Times New Roman"/>
                <a:ea typeface="Calibri"/>
                <a:cs typeface="Times New Roman"/>
              </a:rPr>
              <a:t>Umur sapi:  Sapi tua cenderung alot </a:t>
            </a:r>
            <a:r>
              <a:rPr lang="id-ID" sz="1400" dirty="0" smtClean="0">
                <a:latin typeface="Times New Roman"/>
                <a:ea typeface="Calibri"/>
                <a:cs typeface="Times New Roman"/>
              </a:rPr>
              <a:t>apalagi </a:t>
            </a:r>
            <a:r>
              <a:rPr lang="id-ID" sz="1400" dirty="0">
                <a:latin typeface="Times New Roman"/>
                <a:ea typeface="Calibri"/>
                <a:cs typeface="Times New Roman"/>
              </a:rPr>
              <a:t>jika semasa </a:t>
            </a:r>
            <a:r>
              <a:rPr lang="id-ID" sz="1400" dirty="0" smtClean="0">
                <a:latin typeface="Times New Roman"/>
                <a:ea typeface="Calibri"/>
                <a:cs typeface="Times New Roman"/>
              </a:rPr>
              <a:t>hidupnya </a:t>
            </a:r>
            <a:r>
              <a:rPr lang="id-ID" sz="1400" dirty="0">
                <a:latin typeface="Times New Roman"/>
                <a:ea typeface="Calibri"/>
                <a:cs typeface="Times New Roman"/>
              </a:rPr>
              <a:t>digunakan untuk bekerja </a:t>
            </a:r>
            <a:endParaRPr lang="id-ID" sz="14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buFont typeface="+mj-lt"/>
              <a:buAutoNum type="arabicPeriod"/>
            </a:pPr>
            <a:r>
              <a:rPr lang="id-ID" sz="1400" dirty="0">
                <a:latin typeface="Times New Roman"/>
                <a:ea typeface="Calibri"/>
                <a:cs typeface="Times New Roman"/>
              </a:rPr>
              <a:t>Pakan nya, </a:t>
            </a:r>
            <a:endParaRPr lang="id-ID" sz="1400" dirty="0"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id-ID" sz="1400" dirty="0">
                <a:latin typeface="Times New Roman"/>
                <a:ea typeface="Calibri"/>
                <a:cs typeface="Times New Roman"/>
              </a:rPr>
              <a:t>Breed nya </a:t>
            </a:r>
            <a:r>
              <a:rPr lang="id-ID" sz="1800" dirty="0">
                <a:latin typeface="Times New Roman"/>
                <a:ea typeface="Calibri"/>
                <a:cs typeface="Times New Roman"/>
              </a:rPr>
              <a:t>  </a:t>
            </a:r>
            <a:endParaRPr lang="id-ID" sz="1800" dirty="0" smtClean="0">
              <a:latin typeface="Times New Roman"/>
              <a:ea typeface="Calibri"/>
              <a:cs typeface="Times New Roman"/>
            </a:endParaRPr>
          </a:p>
          <a:p>
            <a:pPr marL="0" indent="0">
              <a:buNone/>
            </a:pPr>
            <a:endParaRPr lang="id-ID" sz="1800" dirty="0"/>
          </a:p>
          <a:p>
            <a:pPr marL="0" indent="0">
              <a:buNone/>
            </a:pPr>
            <a:r>
              <a:rPr lang="id-ID" sz="1800" dirty="0" smtClean="0"/>
              <a:t>Janis </a:t>
            </a:r>
            <a:r>
              <a:rPr lang="id-ID" sz="1800" dirty="0"/>
              <a:t>potongan daging yang cocok  untuk rendang </a:t>
            </a:r>
          </a:p>
          <a:p>
            <a:pPr marL="0" indent="0">
              <a:buNone/>
            </a:pPr>
            <a:endParaRPr lang="id-ID" sz="1800" dirty="0" smtClean="0">
              <a:latin typeface="Times New Roman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endParaRPr lang="id-ID" sz="1800" dirty="0">
              <a:latin typeface="Times New Roman"/>
              <a:ea typeface="Calibri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endParaRPr lang="id-ID" sz="1600" dirty="0">
              <a:ea typeface="Calibri"/>
              <a:cs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776864" cy="936104"/>
          </a:xfrm>
        </p:spPr>
        <p:txBody>
          <a:bodyPr/>
          <a:lstStyle/>
          <a:p>
            <a:r>
              <a:rPr lang="id-ID" dirty="0" smtClean="0"/>
              <a:t>Bahan Utama –Daging  </a:t>
            </a:r>
            <a:endParaRPr lang="id-ID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908984"/>
              </p:ext>
            </p:extLst>
          </p:nvPr>
        </p:nvGraphicFramePr>
        <p:xfrm>
          <a:off x="1187623" y="4725144"/>
          <a:ext cx="6624737" cy="1514852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1521388"/>
                <a:gridCol w="1616989"/>
                <a:gridCol w="1569868"/>
                <a:gridCol w="1916492"/>
              </a:tblGrid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Nama potongan </a:t>
                      </a:r>
                      <a:endParaRPr lang="id-ID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Istiah  Indonesia</a:t>
                      </a:r>
                      <a:endParaRPr lang="id-ID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Nama potomngan</a:t>
                      </a:r>
                      <a:endParaRPr lang="id-ID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Istilah indonesia</a:t>
                      </a:r>
                      <a:endParaRPr lang="id-ID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005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Silverside</a:t>
                      </a:r>
                      <a:endParaRPr lang="id-ID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Tanjung</a:t>
                      </a:r>
                      <a:endParaRPr lang="id-ID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Chuck tender</a:t>
                      </a:r>
                      <a:endParaRPr lang="id-ID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Kijen</a:t>
                      </a:r>
                      <a:endParaRPr lang="id-ID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74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Topside</a:t>
                      </a:r>
                      <a:endParaRPr lang="id-ID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Penitip</a:t>
                      </a:r>
                      <a:endParaRPr lang="id-ID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Blade</a:t>
                      </a:r>
                      <a:endParaRPr lang="id-ID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Sampil kecil</a:t>
                      </a:r>
                      <a:endParaRPr lang="id-ID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5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Knuckle</a:t>
                      </a:r>
                      <a:endParaRPr lang="id-ID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Kelapa</a:t>
                      </a:r>
                      <a:endParaRPr lang="id-ID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Fq/FH 85CL</a:t>
                      </a:r>
                      <a:endParaRPr lang="id-ID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 </a:t>
                      </a:r>
                      <a:endParaRPr lang="id-ID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5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Chuck</a:t>
                      </a:r>
                      <a:endParaRPr lang="id-ID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>
                          <a:effectLst/>
                        </a:rPr>
                        <a:t>Sampil besar</a:t>
                      </a:r>
                      <a:endParaRPr lang="id-ID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FQ/FH 90 CL</a:t>
                      </a:r>
                      <a:endParaRPr lang="id-ID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 </a:t>
                      </a:r>
                      <a:endParaRPr lang="id-ID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25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 </a:t>
                      </a:r>
                      <a:endParaRPr lang="id-ID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 </a:t>
                      </a:r>
                      <a:endParaRPr lang="id-ID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 </a:t>
                      </a:r>
                      <a:endParaRPr lang="id-ID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400" dirty="0">
                          <a:effectLst/>
                        </a:rPr>
                        <a:t> </a:t>
                      </a:r>
                      <a:endParaRPr lang="id-ID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257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013" y="332656"/>
            <a:ext cx="8225974" cy="1296144"/>
          </a:xfrm>
        </p:spPr>
        <p:txBody>
          <a:bodyPr/>
          <a:lstStyle/>
          <a:p>
            <a:r>
              <a:rPr lang="id-ID" dirty="0" smtClean="0"/>
              <a:t>   </a:t>
            </a:r>
            <a:endParaRPr lang="id-ID" dirty="0"/>
          </a:p>
        </p:txBody>
      </p:sp>
      <p:pic>
        <p:nvPicPr>
          <p:cNvPr id="4" name="Content Placeholder 3" descr="D:\So Good\Office SGF\Presentasi\Seminar Nampa 30 Mei\Meat item\Primal cut 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3168352" cy="38737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D:\So Good\Office SGF\Presentasi\Seminar Nampa 30 Mei\Meat item\Primal cut 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4664"/>
            <a:ext cx="3528392" cy="5328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ontent Placeholder 3" descr="D:\So Good\Office SGF\Presentasi\Seminar Nampa 30 Mei\Meat item\Primal cut 2.jp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3168352" cy="55372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915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 smtClean="0"/>
              <a:t>    </a:t>
            </a:r>
          </a:p>
          <a:p>
            <a:endParaRPr lang="id-ID" dirty="0"/>
          </a:p>
          <a:p>
            <a:endParaRPr lang="id-ID" dirty="0" smtClean="0"/>
          </a:p>
          <a:p>
            <a:endParaRPr lang="id-ID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4" name="Picture 3" descr="C:\Users\DarkArchon\Downloads\IMG_20180329_10470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93254"/>
            <a:ext cx="5731510" cy="3785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:\Users\DarkArchon\Downloads\IMG_20180329_10470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008" y="1645654"/>
            <a:ext cx="5731510" cy="37858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177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Proses pembuatan rendang secara umum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id-ID" dirty="0"/>
              <a:t>.</a:t>
            </a:r>
          </a:p>
          <a:p>
            <a:pPr lvl="0"/>
            <a:r>
              <a:rPr lang="id-ID" dirty="0" smtClean="0"/>
              <a:t>Persiapam </a:t>
            </a:r>
            <a:r>
              <a:rPr lang="id-ID" dirty="0"/>
              <a:t>bumbu sesuai resep standar </a:t>
            </a:r>
          </a:p>
          <a:p>
            <a:pPr lvl="0"/>
            <a:r>
              <a:rPr lang="id-ID" dirty="0"/>
              <a:t>Daging di potong menjadi berbentuk kotak dengan kisaran berat antara 40 sampai 50 gr ( bisa dgn alat dicer atau band saw atau manual dengan pisau )</a:t>
            </a:r>
          </a:p>
          <a:p>
            <a:pPr lvl="0"/>
            <a:r>
              <a:rPr lang="id-ID" dirty="0"/>
              <a:t>Daging dan bumbu di campur dan dimasak sambil diaduk sampai matang ( bisa dengan alat cooker mixer )</a:t>
            </a:r>
          </a:p>
          <a:p>
            <a:pPr lvl="0"/>
            <a:r>
              <a:rPr lang="id-ID" dirty="0"/>
              <a:t>Rendang selesai di masak dikemas ( bisa dangan  vacuum machine dan lainnya ) </a:t>
            </a:r>
          </a:p>
          <a:p>
            <a:pPr lvl="0"/>
            <a:r>
              <a:rPr lang="id-ID" dirty="0" smtClean="0"/>
              <a:t>Pengawetan </a:t>
            </a:r>
            <a:r>
              <a:rPr lang="id-ID" dirty="0"/>
              <a:t>bisal n melalui teknik pembekuan ( </a:t>
            </a:r>
            <a:r>
              <a:rPr lang="id-ID" dirty="0" smtClean="0"/>
              <a:t>denganQuick </a:t>
            </a:r>
            <a:r>
              <a:rPr lang="id-ID" dirty="0"/>
              <a:t>freezer ), </a:t>
            </a:r>
            <a:endParaRPr lang="id-ID" dirty="0" smtClean="0"/>
          </a:p>
          <a:p>
            <a:pPr lvl="0"/>
            <a:r>
              <a:rPr lang="id-ID" dirty="0" smtClean="0"/>
              <a:t> Pemanasan ( dengan direbus  atau    </a:t>
            </a:r>
            <a:r>
              <a:rPr lang="id-ID" dirty="0"/>
              <a:t>sterilisasi </a:t>
            </a:r>
            <a:r>
              <a:rPr lang="id-ID" dirty="0" smtClean="0"/>
              <a:t>komersiil </a:t>
            </a:r>
            <a:r>
              <a:rPr lang="id-ID" dirty="0"/>
              <a:t>mekai retort </a:t>
            </a:r>
            <a:r>
              <a:rPr lang="id-ID" dirty="0" smtClean="0"/>
              <a:t>)</a:t>
            </a:r>
          </a:p>
          <a:p>
            <a:pPr lvl="0"/>
            <a:r>
              <a:rPr lang="id-ID" dirty="0" smtClean="0"/>
              <a:t>  </a:t>
            </a:r>
            <a:r>
              <a:rPr lang="id-ID" dirty="0"/>
              <a:t>I</a:t>
            </a:r>
            <a:r>
              <a:rPr lang="id-ID" dirty="0" smtClean="0"/>
              <a:t>radiasi</a:t>
            </a:r>
            <a:r>
              <a:rPr lang="id-ID" dirty="0"/>
              <a:t>, </a:t>
            </a:r>
            <a:endParaRPr lang="id-ID" dirty="0" smtClean="0"/>
          </a:p>
          <a:p>
            <a:pPr lvl="0"/>
            <a:endParaRPr lang="id-ID" dirty="0"/>
          </a:p>
          <a:p>
            <a:pPr lvl="0"/>
            <a:endParaRPr lang="id-ID" dirty="0"/>
          </a:p>
          <a:p>
            <a:r>
              <a:rPr lang="id-ID" dirty="0"/>
              <a:t>Seandainya tidak dilakukan tindak khusus </a:t>
            </a:r>
            <a:r>
              <a:rPr lang="id-ID" dirty="0" smtClean="0"/>
              <a:t>pengawetan,rendang </a:t>
            </a:r>
            <a:r>
              <a:rPr lang="id-ID" dirty="0"/>
              <a:t>dipastikan bisa tahan setidaknya seminggu  bahkan bbrp mimggu karena kadar air </a:t>
            </a:r>
            <a:r>
              <a:rPr lang="id-ID" dirty="0" smtClean="0"/>
              <a:t>rendah , aw rendnah, dan </a:t>
            </a:r>
            <a:r>
              <a:rPr lang="id-ID" dirty="0"/>
              <a:t>ada bumbu yang juga bisa berperan sebagai pengawet  Tetapi jika dikehendaki  waktu yang lebih lama perlu dilakukan </a:t>
            </a:r>
            <a:r>
              <a:rPr lang="id-ID" dirty="0" smtClean="0"/>
              <a:t>tindk </a:t>
            </a:r>
            <a:r>
              <a:rPr lang="id-ID" dirty="0"/>
              <a:t>lanjut </a:t>
            </a:r>
            <a:r>
              <a:rPr lang="id-ID" dirty="0" smtClean="0"/>
              <a:t>pengawetan.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81957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algn="just"/>
            <a:r>
              <a:rPr lang="id-ID" sz="1800" dirty="0" smtClean="0"/>
              <a:t>Bekerja hygienis </a:t>
            </a:r>
            <a:r>
              <a:rPr lang="id-ID" sz="1800" dirty="0"/>
              <a:t>sangat penting , harena akan menentukan antara lain </a:t>
            </a:r>
            <a:r>
              <a:rPr lang="id-ID" sz="1800" dirty="0" smtClean="0"/>
              <a:t>jumlah awal cemaran </a:t>
            </a:r>
            <a:r>
              <a:rPr lang="id-ID" sz="1800" dirty="0"/>
              <a:t>mikro organisme </a:t>
            </a:r>
            <a:r>
              <a:rPr lang="id-ID" sz="1800" dirty="0" smtClean="0"/>
              <a:t>yang mungkinadalah i </a:t>
            </a:r>
            <a:r>
              <a:rPr lang="id-ID" sz="1800" dirty="0"/>
              <a:t>bakteri perusak dll, </a:t>
            </a:r>
            <a:r>
              <a:rPr lang="id-ID" sz="1800" dirty="0" smtClean="0"/>
              <a:t>Mikroorganisme  ini umumnya </a:t>
            </a:r>
            <a:r>
              <a:rPr lang="id-ID" sz="1800" dirty="0"/>
              <a:t>berkembang </a:t>
            </a:r>
            <a:r>
              <a:rPr lang="id-ID" sz="1800" dirty="0" smtClean="0"/>
              <a:t>dengan </a:t>
            </a:r>
            <a:r>
              <a:rPr lang="id-ID" sz="1800" dirty="0"/>
              <a:t>membelah </a:t>
            </a:r>
            <a:r>
              <a:rPr lang="id-ID" sz="1800" dirty="0" smtClean="0"/>
              <a:t>diri.Mkain tinggi jumlah awalnya maka makincepat rusaknya  </a:t>
            </a:r>
          </a:p>
          <a:p>
            <a:pPr algn="just"/>
            <a:endParaRPr lang="id-ID" sz="1800" dirty="0"/>
          </a:p>
          <a:p>
            <a:pPr algn="just"/>
            <a:r>
              <a:rPr lang="id-ID" sz="1800" dirty="0"/>
              <a:t>Ilustrasinya  sbb, jika rendang A jumlah mikro organisme  awalnya 10 koloni , sedang </a:t>
            </a:r>
            <a:r>
              <a:rPr lang="id-ID" sz="1800" dirty="0" smtClean="0"/>
              <a:t>rendang </a:t>
            </a:r>
            <a:r>
              <a:rPr lang="id-ID" sz="1800" dirty="0"/>
              <a:t>B memilik </a:t>
            </a:r>
            <a:r>
              <a:rPr lang="id-ID" sz="1800" dirty="0" smtClean="0"/>
              <a:t>50 koloni  </a:t>
            </a:r>
            <a:r>
              <a:rPr lang="id-ID" sz="1800" dirty="0"/>
              <a:t>, </a:t>
            </a:r>
            <a:r>
              <a:rPr lang="id-ID" sz="1800" dirty="0" smtClean="0"/>
              <a:t>maka </a:t>
            </a:r>
            <a:r>
              <a:rPr lang="id-ID" sz="1800" dirty="0"/>
              <a:t>setelah kurun waktu yang sama </a:t>
            </a:r>
            <a:r>
              <a:rPr lang="id-ID" sz="1800" dirty="0" smtClean="0"/>
              <a:t>dengan misal sama mengalami 1 </a:t>
            </a:r>
            <a:r>
              <a:rPr lang="id-ID" sz="1800" dirty="0"/>
              <a:t>pembelahan diri  10 kali  , </a:t>
            </a:r>
            <a:r>
              <a:rPr lang="id-ID" sz="1800" dirty="0" smtClean="0"/>
              <a:t>akan </a:t>
            </a:r>
            <a:r>
              <a:rPr lang="id-ID" sz="1800" dirty="0"/>
              <a:t>terlihat beda jumlah yang </a:t>
            </a:r>
            <a:r>
              <a:rPr lang="id-ID" sz="1800" dirty="0" smtClean="0"/>
              <a:t>sangat berbeda  </a:t>
            </a:r>
            <a:r>
              <a:rPr lang="id-ID" sz="1800" dirty="0"/>
              <a:t>nyata </a:t>
            </a:r>
            <a:r>
              <a:rPr lang="id-ID" sz="1800" dirty="0" smtClean="0"/>
              <a:t> </a:t>
            </a:r>
            <a:r>
              <a:rPr lang="id-ID" sz="1800" dirty="0"/>
              <a:t>yaitu yang A </a:t>
            </a:r>
            <a:r>
              <a:rPr lang="id-ID" sz="1800" dirty="0" smtClean="0"/>
              <a:t> jumlah </a:t>
            </a:r>
            <a:r>
              <a:rPr lang="id-ID" sz="1800" dirty="0"/>
              <a:t>nya baru </a:t>
            </a:r>
            <a:r>
              <a:rPr lang="id-ID" sz="1800" dirty="0" smtClean="0"/>
              <a:t>10.240 koloni yang B </a:t>
            </a:r>
            <a:r>
              <a:rPr lang="id-ID" sz="1800" dirty="0"/>
              <a:t>sdh mencapai 51.200 koloni, </a:t>
            </a:r>
            <a:r>
              <a:rPr lang="id-ID" sz="1800" dirty="0" smtClean="0"/>
              <a:t>Ini berarti yang B akan jauh lebih cepat rusak,  Kerj a hygienis harus mulai dr bahan baku dan terus  sepanjang rantai produksi</a:t>
            </a:r>
          </a:p>
          <a:p>
            <a:endParaRPr lang="id-ID" sz="1800" dirty="0"/>
          </a:p>
          <a:p>
            <a:endParaRPr lang="id-ID" sz="1800" dirty="0" smtClean="0"/>
          </a:p>
          <a:p>
            <a:endParaRPr lang="id-ID" sz="1800" dirty="0"/>
          </a:p>
          <a:p>
            <a:endParaRPr lang="id-ID" sz="18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574104"/>
              </p:ext>
            </p:extLst>
          </p:nvPr>
        </p:nvGraphicFramePr>
        <p:xfrm>
          <a:off x="1331640" y="4365104"/>
          <a:ext cx="6408713" cy="1703811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866494"/>
                <a:gridCol w="494642"/>
                <a:gridCol w="397666"/>
                <a:gridCol w="397666"/>
                <a:gridCol w="404643"/>
                <a:gridCol w="485572"/>
                <a:gridCol w="593012"/>
                <a:gridCol w="473015"/>
                <a:gridCol w="516270"/>
                <a:gridCol w="593012"/>
                <a:gridCol w="618825"/>
                <a:gridCol w="567896"/>
              </a:tblGrid>
              <a:tr h="5040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effectLst/>
                        </a:rPr>
                        <a:t> </a:t>
                      </a:r>
                      <a:endParaRPr lang="id-ID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effectLst/>
                        </a:rPr>
                        <a:t>awal</a:t>
                      </a:r>
                      <a:endParaRPr lang="id-ID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effectLst/>
                        </a:rPr>
                        <a:t>1</a:t>
                      </a:r>
                      <a:endParaRPr lang="id-ID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effectLst/>
                        </a:rPr>
                        <a:t>2</a:t>
                      </a:r>
                      <a:endParaRPr lang="id-ID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effectLst/>
                        </a:rPr>
                        <a:t>3</a:t>
                      </a:r>
                      <a:endParaRPr lang="id-ID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effectLst/>
                        </a:rPr>
                        <a:t>4</a:t>
                      </a:r>
                      <a:endParaRPr lang="id-ID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effectLst/>
                        </a:rPr>
                        <a:t>5</a:t>
                      </a:r>
                      <a:endParaRPr lang="id-ID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effectLst/>
                        </a:rPr>
                        <a:t>6</a:t>
                      </a:r>
                      <a:endParaRPr lang="id-ID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effectLst/>
                        </a:rPr>
                        <a:t>7</a:t>
                      </a:r>
                      <a:endParaRPr lang="id-ID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effectLst/>
                        </a:rPr>
                        <a:t>8</a:t>
                      </a:r>
                      <a:endParaRPr lang="id-ID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effectLst/>
                        </a:rPr>
                        <a:t>9</a:t>
                      </a:r>
                      <a:endParaRPr lang="id-ID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effectLst/>
                        </a:rPr>
                        <a:t>10</a:t>
                      </a:r>
                      <a:endParaRPr lang="id-ID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062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effectLst/>
                        </a:rPr>
                        <a:t>Rendang A</a:t>
                      </a:r>
                      <a:endParaRPr lang="id-ID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effectLst/>
                        </a:rPr>
                        <a:t>10</a:t>
                      </a:r>
                      <a:endParaRPr lang="id-ID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effectLst/>
                        </a:rPr>
                        <a:t>20</a:t>
                      </a:r>
                      <a:endParaRPr lang="id-ID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effectLst/>
                        </a:rPr>
                        <a:t>40</a:t>
                      </a:r>
                      <a:endParaRPr lang="id-ID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effectLst/>
                        </a:rPr>
                        <a:t>80</a:t>
                      </a:r>
                      <a:endParaRPr lang="id-ID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effectLst/>
                        </a:rPr>
                        <a:t>160</a:t>
                      </a:r>
                      <a:endParaRPr lang="id-ID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effectLst/>
                        </a:rPr>
                        <a:t>320</a:t>
                      </a:r>
                      <a:endParaRPr lang="id-ID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effectLst/>
                        </a:rPr>
                        <a:t>640</a:t>
                      </a:r>
                      <a:endParaRPr lang="id-ID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effectLst/>
                        </a:rPr>
                        <a:t>1.280</a:t>
                      </a:r>
                      <a:endParaRPr lang="id-ID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effectLst/>
                        </a:rPr>
                        <a:t>2.560</a:t>
                      </a:r>
                      <a:endParaRPr lang="id-ID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effectLst/>
                        </a:rPr>
                        <a:t>5.120</a:t>
                      </a:r>
                      <a:endParaRPr lang="id-ID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>
                          <a:effectLst/>
                        </a:rPr>
                        <a:t>10.240</a:t>
                      </a:r>
                      <a:endParaRPr lang="id-ID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912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effectLst/>
                        </a:rPr>
                        <a:t>Rendang B</a:t>
                      </a:r>
                      <a:endParaRPr lang="id-ID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effectLst/>
                        </a:rPr>
                        <a:t>50</a:t>
                      </a:r>
                      <a:endParaRPr lang="id-ID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effectLst/>
                        </a:rPr>
                        <a:t>100</a:t>
                      </a:r>
                      <a:endParaRPr lang="id-ID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effectLst/>
                        </a:rPr>
                        <a:t>200</a:t>
                      </a:r>
                      <a:endParaRPr lang="id-ID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effectLst/>
                        </a:rPr>
                        <a:t>400</a:t>
                      </a:r>
                      <a:endParaRPr lang="id-ID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effectLst/>
                        </a:rPr>
                        <a:t>800</a:t>
                      </a:r>
                      <a:endParaRPr lang="id-ID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effectLst/>
                        </a:rPr>
                        <a:t>1.600</a:t>
                      </a:r>
                      <a:endParaRPr lang="id-ID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effectLst/>
                        </a:rPr>
                        <a:t>3.200</a:t>
                      </a:r>
                      <a:endParaRPr lang="id-ID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effectLst/>
                        </a:rPr>
                        <a:t>6.400</a:t>
                      </a:r>
                      <a:endParaRPr lang="id-ID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effectLst/>
                        </a:rPr>
                        <a:t>12.800</a:t>
                      </a:r>
                      <a:endParaRPr lang="id-ID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effectLst/>
                        </a:rPr>
                        <a:t>25.600</a:t>
                      </a:r>
                      <a:endParaRPr lang="id-ID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d-ID" sz="1100" dirty="0">
                          <a:effectLst/>
                        </a:rPr>
                        <a:t>51.200</a:t>
                      </a:r>
                      <a:endParaRPr lang="id-ID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55763" y="35829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537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Alat laboratrium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2000" dirty="0" smtClean="0"/>
              <a:t>Sibawah ini alat untuk menguji keempukan dgaing ( penetrometer), dan alat Aw meter untuk mengukur water activity , atau air bebas yang dapat dimanfaatkan miroorganisme ,                                          </a:t>
            </a:r>
            <a:endParaRPr lang="id-ID" sz="2000" dirty="0"/>
          </a:p>
        </p:txBody>
      </p:sp>
      <p:pic>
        <p:nvPicPr>
          <p:cNvPr id="1026" name="Picture 2" descr="E:\padang 9 apr 2018\penetrome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08919"/>
            <a:ext cx="3024336" cy="288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padang 9 apr 2018\Aw me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934" y="2708918"/>
            <a:ext cx="3456385" cy="288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66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theme/theme1.xml><?xml version="1.0" encoding="utf-8"?>
<a:theme xmlns:a="http://schemas.openxmlformats.org/drawingml/2006/main" name="1_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237</TotalTime>
  <Words>1617</Words>
  <Application>Microsoft Office PowerPoint</Application>
  <PresentationFormat>On-screen Show (4:3)</PresentationFormat>
  <Paragraphs>318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1_Executive</vt:lpstr>
      <vt:lpstr>Equity</vt:lpstr>
      <vt:lpstr>1_Grid</vt:lpstr>
      <vt:lpstr>Concourse</vt:lpstr>
      <vt:lpstr>Flow</vt:lpstr>
      <vt:lpstr>1_Adjacency</vt:lpstr>
      <vt:lpstr>Angles</vt:lpstr>
      <vt:lpstr>1_Concourse</vt:lpstr>
      <vt:lpstr>Austin</vt:lpstr>
      <vt:lpstr>BlackTie</vt:lpstr>
      <vt:lpstr>    Beberapa Aspek  Teknis Dalam  Pembuatan RENDANG   Haniwar Syarif Direktur Ekskutif Asosiasi Industri Pengolahan Daging Indonesia      </vt:lpstr>
      <vt:lpstr>Pendahuluan  </vt:lpstr>
      <vt:lpstr>Trend Now  </vt:lpstr>
      <vt:lpstr>Bahan Utama –Daging  </vt:lpstr>
      <vt:lpstr>   </vt:lpstr>
      <vt:lpstr>PowerPoint Presentation</vt:lpstr>
      <vt:lpstr>Proses pembuatan rendang secara umum </vt:lpstr>
      <vt:lpstr>PowerPoint Presentation</vt:lpstr>
      <vt:lpstr>Alat laboratrium</vt:lpstr>
      <vt:lpstr>PowerPoint Presentation</vt:lpstr>
      <vt:lpstr>Kisaran harga </vt:lpstr>
      <vt:lpstr>DAGING BEKU</vt:lpstr>
      <vt:lpstr>Standar Nasional Indonesia  Rendang   (SNI 7474:2009 )</vt:lpstr>
      <vt:lpstr>SNI (lanjutan)</vt:lpstr>
      <vt:lpstr>Jenis  ruang pendingin </vt:lpstr>
      <vt:lpstr> </vt:lpstr>
      <vt:lpstr>Prospek yang terlihat </vt:lpstr>
      <vt:lpstr>Dukungan yang tetap diharap </vt:lpstr>
      <vt:lpstr>Permendag 70 thn 2013  tentang  Pedoman Penataan  dan Pembinaan Pasar Tradisionil , Pusat Perbelanjaan dan Toko modern</vt:lpstr>
      <vt:lpstr>Permendag 70 thn 2013  tentang  Pedoman Penataan  dan Pembinaan Pasar Tradisionil , Pusat Perbelanjaan dan Toko modern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ismail - [2010]</cp:lastModifiedBy>
  <cp:revision>76</cp:revision>
  <dcterms:created xsi:type="dcterms:W3CDTF">2018-04-01T07:03:25Z</dcterms:created>
  <dcterms:modified xsi:type="dcterms:W3CDTF">2018-04-07T03:30:12Z</dcterms:modified>
</cp:coreProperties>
</file>